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69414E-6047-F413-99D9-F18D8CF7FBE1}" v="49" dt="2022-12-14T04:03:30.411"/>
    <p1510:client id="{C9DDD3D0-9384-BD68-F968-B94D2D6F2AA7}" v="341" dt="2022-12-14T01:49:22.106"/>
    <p1510:client id="{CD419395-1885-6378-F0E3-2F7B86A57101}" v="140" dt="2022-12-14T02:53:32.755"/>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DCE15C-1DAC-4538-86EA-32AD55D3A05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32961BF-2A94-476B-81C1-552562B6B9FA}">
      <dgm:prSet/>
      <dgm:spPr/>
      <dgm:t>
        <a:bodyPr/>
        <a:lstStyle/>
        <a:p>
          <a:pPr>
            <a:lnSpc>
              <a:spcPct val="100000"/>
            </a:lnSpc>
            <a:defRPr cap="all"/>
          </a:pPr>
          <a:r>
            <a:rPr lang="en-US" b="0"/>
            <a:t>Introduction</a:t>
          </a:r>
        </a:p>
      </dgm:t>
    </dgm:pt>
    <dgm:pt modelId="{2360E754-2CFC-4A34-940B-00EBBBA6BA75}" type="parTrans" cxnId="{21A59F8D-A890-41EA-BF0F-0AFB81C746DA}">
      <dgm:prSet/>
      <dgm:spPr/>
      <dgm:t>
        <a:bodyPr/>
        <a:lstStyle/>
        <a:p>
          <a:endParaRPr lang="en-US"/>
        </a:p>
      </dgm:t>
    </dgm:pt>
    <dgm:pt modelId="{1AF47FD8-1B2C-4763-8939-67016D23C5C6}" type="sibTrans" cxnId="{21A59F8D-A890-41EA-BF0F-0AFB81C746DA}">
      <dgm:prSet/>
      <dgm:spPr/>
      <dgm:t>
        <a:bodyPr/>
        <a:lstStyle/>
        <a:p>
          <a:endParaRPr lang="en-US"/>
        </a:p>
      </dgm:t>
    </dgm:pt>
    <dgm:pt modelId="{05599FE9-B430-4A96-9ED1-FB27C8E38F0F}">
      <dgm:prSet/>
      <dgm:spPr/>
      <dgm:t>
        <a:bodyPr/>
        <a:lstStyle/>
        <a:p>
          <a:pPr>
            <a:lnSpc>
              <a:spcPct val="100000"/>
            </a:lnSpc>
            <a:defRPr cap="all"/>
          </a:pPr>
          <a:r>
            <a:rPr lang="en-US" b="0"/>
            <a:t>Features of Data Set</a:t>
          </a:r>
        </a:p>
      </dgm:t>
    </dgm:pt>
    <dgm:pt modelId="{473A8F3E-CE7C-4D50-896A-C10FCF405774}" type="parTrans" cxnId="{CADBDB7F-AD8E-4AB2-9184-4A713C21E025}">
      <dgm:prSet/>
      <dgm:spPr/>
      <dgm:t>
        <a:bodyPr/>
        <a:lstStyle/>
        <a:p>
          <a:endParaRPr lang="en-US"/>
        </a:p>
      </dgm:t>
    </dgm:pt>
    <dgm:pt modelId="{1B801862-3C3A-404C-A796-629B9F6E627F}" type="sibTrans" cxnId="{CADBDB7F-AD8E-4AB2-9184-4A713C21E025}">
      <dgm:prSet/>
      <dgm:spPr/>
      <dgm:t>
        <a:bodyPr/>
        <a:lstStyle/>
        <a:p>
          <a:endParaRPr lang="en-US"/>
        </a:p>
      </dgm:t>
    </dgm:pt>
    <dgm:pt modelId="{2DE3B2A7-EC0C-402F-97C9-EFF6567EF410}">
      <dgm:prSet phldr="0"/>
      <dgm:spPr/>
      <dgm:t>
        <a:bodyPr/>
        <a:lstStyle/>
        <a:p>
          <a:pPr>
            <a:lnSpc>
              <a:spcPct val="100000"/>
            </a:lnSpc>
            <a:defRPr cap="all"/>
          </a:pPr>
          <a:r>
            <a:rPr lang="en-US" b="1">
              <a:latin typeface="Calibri Light" panose="020F0302020204030204"/>
            </a:rPr>
            <a:t>Languages &amp; Tool Used</a:t>
          </a:r>
          <a:endParaRPr lang="en-US" b="1"/>
        </a:p>
      </dgm:t>
    </dgm:pt>
    <dgm:pt modelId="{D115D805-584D-4111-88F5-FE6AE4F3D2EF}" type="parTrans" cxnId="{899AF686-EBEE-4940-B4FE-51432D4F39FA}">
      <dgm:prSet/>
      <dgm:spPr/>
      <dgm:t>
        <a:bodyPr/>
        <a:lstStyle/>
        <a:p>
          <a:endParaRPr lang="en-US"/>
        </a:p>
      </dgm:t>
    </dgm:pt>
    <dgm:pt modelId="{82B3172E-F975-4ACF-8B17-7E3CEC916367}" type="sibTrans" cxnId="{899AF686-EBEE-4940-B4FE-51432D4F39FA}">
      <dgm:prSet/>
      <dgm:spPr/>
      <dgm:t>
        <a:bodyPr/>
        <a:lstStyle/>
        <a:p>
          <a:endParaRPr lang="en-US"/>
        </a:p>
      </dgm:t>
    </dgm:pt>
    <dgm:pt modelId="{C435911D-2AB2-4555-878F-CFA4347EA809}">
      <dgm:prSet/>
      <dgm:spPr/>
      <dgm:t>
        <a:bodyPr/>
        <a:lstStyle/>
        <a:p>
          <a:pPr>
            <a:lnSpc>
              <a:spcPct val="100000"/>
            </a:lnSpc>
            <a:defRPr cap="all"/>
          </a:pPr>
          <a:r>
            <a:rPr lang="en-US" b="0"/>
            <a:t>References</a:t>
          </a:r>
        </a:p>
      </dgm:t>
    </dgm:pt>
    <dgm:pt modelId="{86F656A3-15C9-4B93-9C0E-1E3EF7B4CFB5}" type="parTrans" cxnId="{12524405-5A54-4744-BFDA-3F3143C0280D}">
      <dgm:prSet/>
      <dgm:spPr/>
      <dgm:t>
        <a:bodyPr/>
        <a:lstStyle/>
        <a:p>
          <a:endParaRPr lang="en-US"/>
        </a:p>
      </dgm:t>
    </dgm:pt>
    <dgm:pt modelId="{2004AA71-3804-4B62-98FC-8D7A676D3B87}" type="sibTrans" cxnId="{12524405-5A54-4744-BFDA-3F3143C0280D}">
      <dgm:prSet/>
      <dgm:spPr/>
      <dgm:t>
        <a:bodyPr/>
        <a:lstStyle/>
        <a:p>
          <a:endParaRPr lang="en-US"/>
        </a:p>
      </dgm:t>
    </dgm:pt>
    <dgm:pt modelId="{C4270C1F-DE65-44F3-889E-9E19BC373205}">
      <dgm:prSet/>
      <dgm:spPr/>
      <dgm:t>
        <a:bodyPr/>
        <a:lstStyle/>
        <a:p>
          <a:pPr>
            <a:lnSpc>
              <a:spcPct val="100000"/>
            </a:lnSpc>
            <a:defRPr cap="all"/>
          </a:pPr>
          <a:r>
            <a:rPr lang="en-US" b="0"/>
            <a:t>Conclusion</a:t>
          </a:r>
        </a:p>
      </dgm:t>
    </dgm:pt>
    <dgm:pt modelId="{C321F5C8-07C1-4738-9B5E-091221311C42}" type="parTrans" cxnId="{879FF617-BCDE-471E-8012-DA11EDDDD4FB}">
      <dgm:prSet/>
      <dgm:spPr/>
      <dgm:t>
        <a:bodyPr/>
        <a:lstStyle/>
        <a:p>
          <a:endParaRPr lang="en-US"/>
        </a:p>
      </dgm:t>
    </dgm:pt>
    <dgm:pt modelId="{3D2C4746-4640-45E5-B6E8-DF336BE18059}" type="sibTrans" cxnId="{879FF617-BCDE-471E-8012-DA11EDDDD4FB}">
      <dgm:prSet/>
      <dgm:spPr/>
      <dgm:t>
        <a:bodyPr/>
        <a:lstStyle/>
        <a:p>
          <a:endParaRPr lang="en-US"/>
        </a:p>
      </dgm:t>
    </dgm:pt>
    <dgm:pt modelId="{1D7C278D-857E-469E-A38B-3DE9E548EA8C}">
      <dgm:prSet phldr="0"/>
      <dgm:spPr/>
      <dgm:t>
        <a:bodyPr/>
        <a:lstStyle/>
        <a:p>
          <a:pPr>
            <a:lnSpc>
              <a:spcPct val="100000"/>
            </a:lnSpc>
            <a:defRPr cap="all"/>
          </a:pPr>
          <a:r>
            <a:rPr lang="en-US" b="1">
              <a:latin typeface="Calibri Light" panose="020F0302020204030204"/>
            </a:rPr>
            <a:t>Data Pre-Processing</a:t>
          </a:r>
        </a:p>
      </dgm:t>
    </dgm:pt>
    <dgm:pt modelId="{A4065A4D-9AF2-49A4-AA36-B88412F0622E}" type="parTrans" cxnId="{60CB062D-6C4D-418F-A835-B2C475F7EF59}">
      <dgm:prSet/>
      <dgm:spPr/>
      <dgm:t>
        <a:bodyPr/>
        <a:lstStyle/>
        <a:p>
          <a:endParaRPr lang="en-US"/>
        </a:p>
      </dgm:t>
    </dgm:pt>
    <dgm:pt modelId="{C4EF49EC-1A78-474C-B701-91C24AB898AE}" type="sibTrans" cxnId="{60CB062D-6C4D-418F-A835-B2C475F7EF59}">
      <dgm:prSet/>
      <dgm:spPr/>
      <dgm:t>
        <a:bodyPr/>
        <a:lstStyle/>
        <a:p>
          <a:endParaRPr lang="en-US"/>
        </a:p>
      </dgm:t>
    </dgm:pt>
    <dgm:pt modelId="{6003A1CB-86A2-42CD-8812-06F22B2970E3}">
      <dgm:prSet phldr="0"/>
      <dgm:spPr/>
      <dgm:t>
        <a:bodyPr/>
        <a:lstStyle/>
        <a:p>
          <a:pPr>
            <a:lnSpc>
              <a:spcPct val="100000"/>
            </a:lnSpc>
            <a:defRPr cap="all"/>
          </a:pPr>
          <a:r>
            <a:rPr lang="en-IN" b="0"/>
            <a:t>Exploratory Data Analysis</a:t>
          </a:r>
        </a:p>
      </dgm:t>
    </dgm:pt>
    <dgm:pt modelId="{ED2DBEEB-0129-4965-950F-89825A4FADE2}" type="parTrans" cxnId="{461C258F-6D7C-4056-B540-5463D51903A2}">
      <dgm:prSet/>
      <dgm:spPr/>
      <dgm:t>
        <a:bodyPr/>
        <a:lstStyle/>
        <a:p>
          <a:endParaRPr lang="en-US"/>
        </a:p>
      </dgm:t>
    </dgm:pt>
    <dgm:pt modelId="{67F60FC2-F991-4767-981A-B8FE5AC5CB38}" type="sibTrans" cxnId="{461C258F-6D7C-4056-B540-5463D51903A2}">
      <dgm:prSet/>
      <dgm:spPr/>
      <dgm:t>
        <a:bodyPr/>
        <a:lstStyle/>
        <a:p>
          <a:endParaRPr lang="en-US"/>
        </a:p>
      </dgm:t>
    </dgm:pt>
    <dgm:pt modelId="{C8A14ED8-9D04-49CA-9322-7A44852B2CAC}" type="pres">
      <dgm:prSet presAssocID="{B7DCE15C-1DAC-4538-86EA-32AD55D3A051}" presName="root" presStyleCnt="0">
        <dgm:presLayoutVars>
          <dgm:dir/>
          <dgm:resizeHandles val="exact"/>
        </dgm:presLayoutVars>
      </dgm:prSet>
      <dgm:spPr/>
    </dgm:pt>
    <dgm:pt modelId="{D4EE3F06-FCE7-4D3F-81F7-8C0885C4FF3C}" type="pres">
      <dgm:prSet presAssocID="{F32961BF-2A94-476B-81C1-552562B6B9FA}" presName="compNode" presStyleCnt="0"/>
      <dgm:spPr/>
    </dgm:pt>
    <dgm:pt modelId="{58872385-225C-45DD-B7CC-8FCAF2294C7A}" type="pres">
      <dgm:prSet presAssocID="{F32961BF-2A94-476B-81C1-552562B6B9FA}" presName="iconBgRect" presStyleLbl="bgShp" presStyleIdx="0" presStyleCnt="7"/>
      <dgm:spPr/>
    </dgm:pt>
    <dgm:pt modelId="{6F7C9DEE-4185-461D-B4DF-556B5869EDDF}" type="pres">
      <dgm:prSet presAssocID="{F32961BF-2A94-476B-81C1-552562B6B9F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63E7CC6F-0C3A-4479-AE07-314747831ABA}" type="pres">
      <dgm:prSet presAssocID="{F32961BF-2A94-476B-81C1-552562B6B9FA}" presName="spaceRect" presStyleCnt="0"/>
      <dgm:spPr/>
    </dgm:pt>
    <dgm:pt modelId="{0EB856F1-403A-4E28-AEBB-4B249868C6DA}" type="pres">
      <dgm:prSet presAssocID="{F32961BF-2A94-476B-81C1-552562B6B9FA}" presName="textRect" presStyleLbl="revTx" presStyleIdx="0" presStyleCnt="7">
        <dgm:presLayoutVars>
          <dgm:chMax val="1"/>
          <dgm:chPref val="1"/>
        </dgm:presLayoutVars>
      </dgm:prSet>
      <dgm:spPr/>
    </dgm:pt>
    <dgm:pt modelId="{F6DE4498-B1C3-4728-A9BE-3E98932019C3}" type="pres">
      <dgm:prSet presAssocID="{1AF47FD8-1B2C-4763-8939-67016D23C5C6}" presName="sibTrans" presStyleCnt="0"/>
      <dgm:spPr/>
    </dgm:pt>
    <dgm:pt modelId="{71FC8A43-7EC7-4086-A3E1-A44CBE75F8B1}" type="pres">
      <dgm:prSet presAssocID="{05599FE9-B430-4A96-9ED1-FB27C8E38F0F}" presName="compNode" presStyleCnt="0"/>
      <dgm:spPr/>
    </dgm:pt>
    <dgm:pt modelId="{75772BA1-FD1A-46D6-98C5-5E2F0605934A}" type="pres">
      <dgm:prSet presAssocID="{05599FE9-B430-4A96-9ED1-FB27C8E38F0F}" presName="iconBgRect" presStyleLbl="bgShp" presStyleIdx="1" presStyleCnt="7"/>
      <dgm:spPr/>
    </dgm:pt>
    <dgm:pt modelId="{198B315C-B06C-4C82-AF39-9AACB59345B1}" type="pres">
      <dgm:prSet presAssocID="{05599FE9-B430-4A96-9ED1-FB27C8E38F0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4C018E7-3B3A-4833-BFA0-6247D0DDB42A}" type="pres">
      <dgm:prSet presAssocID="{05599FE9-B430-4A96-9ED1-FB27C8E38F0F}" presName="spaceRect" presStyleCnt="0"/>
      <dgm:spPr/>
    </dgm:pt>
    <dgm:pt modelId="{99ABED0A-79B9-4E11-9FE6-BCE45EFBA346}" type="pres">
      <dgm:prSet presAssocID="{05599FE9-B430-4A96-9ED1-FB27C8E38F0F}" presName="textRect" presStyleLbl="revTx" presStyleIdx="1" presStyleCnt="7">
        <dgm:presLayoutVars>
          <dgm:chMax val="1"/>
          <dgm:chPref val="1"/>
        </dgm:presLayoutVars>
      </dgm:prSet>
      <dgm:spPr/>
    </dgm:pt>
    <dgm:pt modelId="{21605AB1-AC1D-4A63-AD70-A865630049C2}" type="pres">
      <dgm:prSet presAssocID="{1B801862-3C3A-404C-A796-629B9F6E627F}" presName="sibTrans" presStyleCnt="0"/>
      <dgm:spPr/>
    </dgm:pt>
    <dgm:pt modelId="{D1127BBF-1220-4D53-9CD6-A8B15CBB1269}" type="pres">
      <dgm:prSet presAssocID="{2DE3B2A7-EC0C-402F-97C9-EFF6567EF410}" presName="compNode" presStyleCnt="0"/>
      <dgm:spPr/>
    </dgm:pt>
    <dgm:pt modelId="{677FFADE-E0B1-4C46-87D1-7CFFF3589EBA}" type="pres">
      <dgm:prSet presAssocID="{2DE3B2A7-EC0C-402F-97C9-EFF6567EF410}" presName="iconBgRect" presStyleLbl="bgShp" presStyleIdx="2" presStyleCnt="7"/>
      <dgm:spPr/>
    </dgm:pt>
    <dgm:pt modelId="{10404AFD-B5DE-44D1-9066-E18E3E6CB42F}" type="pres">
      <dgm:prSet presAssocID="{2DE3B2A7-EC0C-402F-97C9-EFF6567EF41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8DEBFF34-06C1-413C-A389-9061ED5A4906}" type="pres">
      <dgm:prSet presAssocID="{2DE3B2A7-EC0C-402F-97C9-EFF6567EF410}" presName="spaceRect" presStyleCnt="0"/>
      <dgm:spPr/>
    </dgm:pt>
    <dgm:pt modelId="{01A43372-069F-488D-9B96-F51EFAAE1B20}" type="pres">
      <dgm:prSet presAssocID="{2DE3B2A7-EC0C-402F-97C9-EFF6567EF410}" presName="textRect" presStyleLbl="revTx" presStyleIdx="2" presStyleCnt="7">
        <dgm:presLayoutVars>
          <dgm:chMax val="1"/>
          <dgm:chPref val="1"/>
        </dgm:presLayoutVars>
      </dgm:prSet>
      <dgm:spPr/>
    </dgm:pt>
    <dgm:pt modelId="{F6883572-37DA-4FB8-9071-A6ED8A107459}" type="pres">
      <dgm:prSet presAssocID="{82B3172E-F975-4ACF-8B17-7E3CEC916367}" presName="sibTrans" presStyleCnt="0"/>
      <dgm:spPr/>
    </dgm:pt>
    <dgm:pt modelId="{42D4EAD5-636E-43C4-8469-79B3EDDA3F5C}" type="pres">
      <dgm:prSet presAssocID="{1D7C278D-857E-469E-A38B-3DE9E548EA8C}" presName="compNode" presStyleCnt="0"/>
      <dgm:spPr/>
    </dgm:pt>
    <dgm:pt modelId="{B0D936BA-1741-4AC7-BFA4-5F93860058C4}" type="pres">
      <dgm:prSet presAssocID="{1D7C278D-857E-469E-A38B-3DE9E548EA8C}" presName="iconBgRect" presStyleLbl="bgShp" presStyleIdx="3" presStyleCnt="7"/>
      <dgm:spPr/>
    </dgm:pt>
    <dgm:pt modelId="{E495958E-37B8-4EDD-A4DA-A13AC3CF655C}" type="pres">
      <dgm:prSet presAssocID="{1D7C278D-857E-469E-A38B-3DE9E548EA8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a:ext>
      </dgm:extLst>
    </dgm:pt>
    <dgm:pt modelId="{8FCB34CA-8899-465F-B912-81FF34A900E7}" type="pres">
      <dgm:prSet presAssocID="{1D7C278D-857E-469E-A38B-3DE9E548EA8C}" presName="spaceRect" presStyleCnt="0"/>
      <dgm:spPr/>
    </dgm:pt>
    <dgm:pt modelId="{636EF657-EF21-4010-8F21-859DB24A6B06}" type="pres">
      <dgm:prSet presAssocID="{1D7C278D-857E-469E-A38B-3DE9E548EA8C}" presName="textRect" presStyleLbl="revTx" presStyleIdx="3" presStyleCnt="7">
        <dgm:presLayoutVars>
          <dgm:chMax val="1"/>
          <dgm:chPref val="1"/>
        </dgm:presLayoutVars>
      </dgm:prSet>
      <dgm:spPr/>
    </dgm:pt>
    <dgm:pt modelId="{F1BEB279-2078-4977-BD89-ED18A74C9888}" type="pres">
      <dgm:prSet presAssocID="{C4EF49EC-1A78-474C-B701-91C24AB898AE}" presName="sibTrans" presStyleCnt="0"/>
      <dgm:spPr/>
    </dgm:pt>
    <dgm:pt modelId="{EF1EDFD4-C3B8-4F92-B38B-7F39A1707C8E}" type="pres">
      <dgm:prSet presAssocID="{6003A1CB-86A2-42CD-8812-06F22B2970E3}" presName="compNode" presStyleCnt="0"/>
      <dgm:spPr/>
    </dgm:pt>
    <dgm:pt modelId="{BEA657A8-6B93-4DB8-9A2A-61F52114D050}" type="pres">
      <dgm:prSet presAssocID="{6003A1CB-86A2-42CD-8812-06F22B2970E3}" presName="iconBgRect" presStyleLbl="bgShp" presStyleIdx="4" presStyleCnt="7"/>
      <dgm:spPr/>
    </dgm:pt>
    <dgm:pt modelId="{B07A5118-D7FE-429A-81F4-EA9FE1511B03}" type="pres">
      <dgm:prSet presAssocID="{6003A1CB-86A2-42CD-8812-06F22B2970E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vel"/>
        </a:ext>
      </dgm:extLst>
    </dgm:pt>
    <dgm:pt modelId="{F541465B-FB29-478D-BB1F-56880EFCAF96}" type="pres">
      <dgm:prSet presAssocID="{6003A1CB-86A2-42CD-8812-06F22B2970E3}" presName="spaceRect" presStyleCnt="0"/>
      <dgm:spPr/>
    </dgm:pt>
    <dgm:pt modelId="{83C1A6BC-6C66-49CC-88F7-E4A13F6E2EF6}" type="pres">
      <dgm:prSet presAssocID="{6003A1CB-86A2-42CD-8812-06F22B2970E3}" presName="textRect" presStyleLbl="revTx" presStyleIdx="4" presStyleCnt="7">
        <dgm:presLayoutVars>
          <dgm:chMax val="1"/>
          <dgm:chPref val="1"/>
        </dgm:presLayoutVars>
      </dgm:prSet>
      <dgm:spPr/>
    </dgm:pt>
    <dgm:pt modelId="{86FDAF08-0D85-4781-ABC6-F518BF474DEB}" type="pres">
      <dgm:prSet presAssocID="{67F60FC2-F991-4767-981A-B8FE5AC5CB38}" presName="sibTrans" presStyleCnt="0"/>
      <dgm:spPr/>
    </dgm:pt>
    <dgm:pt modelId="{EBDE3311-6B33-4335-B9EB-D3F9F11B8E27}" type="pres">
      <dgm:prSet presAssocID="{C435911D-2AB2-4555-878F-CFA4347EA809}" presName="compNode" presStyleCnt="0"/>
      <dgm:spPr/>
    </dgm:pt>
    <dgm:pt modelId="{D4512BC1-F1BE-4237-8756-BBCE7CE11C6C}" type="pres">
      <dgm:prSet presAssocID="{C435911D-2AB2-4555-878F-CFA4347EA809}" presName="iconBgRect" presStyleLbl="bgShp" presStyleIdx="5" presStyleCnt="7"/>
      <dgm:spPr/>
    </dgm:pt>
    <dgm:pt modelId="{A6C53A82-25FA-4ED5-92AE-CD35F5FFEE23}" type="pres">
      <dgm:prSet presAssocID="{C435911D-2AB2-4555-878F-CFA4347EA80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rocessor"/>
        </a:ext>
      </dgm:extLst>
    </dgm:pt>
    <dgm:pt modelId="{8723EEEE-0F2F-4C45-9EBB-A7668C87057F}" type="pres">
      <dgm:prSet presAssocID="{C435911D-2AB2-4555-878F-CFA4347EA809}" presName="spaceRect" presStyleCnt="0"/>
      <dgm:spPr/>
    </dgm:pt>
    <dgm:pt modelId="{B9537F60-3C69-459F-9072-2C471AD0D153}" type="pres">
      <dgm:prSet presAssocID="{C435911D-2AB2-4555-878F-CFA4347EA809}" presName="textRect" presStyleLbl="revTx" presStyleIdx="5" presStyleCnt="7">
        <dgm:presLayoutVars>
          <dgm:chMax val="1"/>
          <dgm:chPref val="1"/>
        </dgm:presLayoutVars>
      </dgm:prSet>
      <dgm:spPr/>
    </dgm:pt>
    <dgm:pt modelId="{631C9C32-8471-4F54-86A9-B165B8D5BEFA}" type="pres">
      <dgm:prSet presAssocID="{2004AA71-3804-4B62-98FC-8D7A676D3B87}" presName="sibTrans" presStyleCnt="0"/>
      <dgm:spPr/>
    </dgm:pt>
    <dgm:pt modelId="{09D89076-9E13-4731-9081-2784C8D4024C}" type="pres">
      <dgm:prSet presAssocID="{C4270C1F-DE65-44F3-889E-9E19BC373205}" presName="compNode" presStyleCnt="0"/>
      <dgm:spPr/>
    </dgm:pt>
    <dgm:pt modelId="{6DB4025B-91DC-4550-A048-654AFAF56E85}" type="pres">
      <dgm:prSet presAssocID="{C4270C1F-DE65-44F3-889E-9E19BC373205}" presName="iconBgRect" presStyleLbl="bgShp" presStyleIdx="6" presStyleCnt="7"/>
      <dgm:spPr/>
    </dgm:pt>
    <dgm:pt modelId="{2DF3F0E1-E477-4575-A85D-51476BCF5242}" type="pres">
      <dgm:prSet presAssocID="{C4270C1F-DE65-44F3-889E-9E19BC37320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Magnifying glass"/>
        </a:ext>
      </dgm:extLst>
    </dgm:pt>
    <dgm:pt modelId="{47CB99B9-1787-4DA2-A272-6C61B9FBA05B}" type="pres">
      <dgm:prSet presAssocID="{C4270C1F-DE65-44F3-889E-9E19BC373205}" presName="spaceRect" presStyleCnt="0"/>
      <dgm:spPr/>
    </dgm:pt>
    <dgm:pt modelId="{C12FB8EF-9B88-45B4-8000-29F23AB48AA3}" type="pres">
      <dgm:prSet presAssocID="{C4270C1F-DE65-44F3-889E-9E19BC373205}" presName="textRect" presStyleLbl="revTx" presStyleIdx="6" presStyleCnt="7">
        <dgm:presLayoutVars>
          <dgm:chMax val="1"/>
          <dgm:chPref val="1"/>
        </dgm:presLayoutVars>
      </dgm:prSet>
      <dgm:spPr/>
    </dgm:pt>
  </dgm:ptLst>
  <dgm:cxnLst>
    <dgm:cxn modelId="{12524405-5A54-4744-BFDA-3F3143C0280D}" srcId="{B7DCE15C-1DAC-4538-86EA-32AD55D3A051}" destId="{C435911D-2AB2-4555-878F-CFA4347EA809}" srcOrd="5" destOrd="0" parTransId="{86F656A3-15C9-4B93-9C0E-1E3EF7B4CFB5}" sibTransId="{2004AA71-3804-4B62-98FC-8D7A676D3B87}"/>
    <dgm:cxn modelId="{78BBC60C-868A-47BE-B99C-52D30C1046C5}" type="presOf" srcId="{2DE3B2A7-EC0C-402F-97C9-EFF6567EF410}" destId="{01A43372-069F-488D-9B96-F51EFAAE1B20}" srcOrd="0" destOrd="0" presId="urn:microsoft.com/office/officeart/2018/5/layout/IconCircleLabelList"/>
    <dgm:cxn modelId="{879FF617-BCDE-471E-8012-DA11EDDDD4FB}" srcId="{B7DCE15C-1DAC-4538-86EA-32AD55D3A051}" destId="{C4270C1F-DE65-44F3-889E-9E19BC373205}" srcOrd="6" destOrd="0" parTransId="{C321F5C8-07C1-4738-9B5E-091221311C42}" sibTransId="{3D2C4746-4640-45E5-B6E8-DF336BE18059}"/>
    <dgm:cxn modelId="{D6E32629-827C-45B4-B8DE-750F46BF8455}" type="presOf" srcId="{1D7C278D-857E-469E-A38B-3DE9E548EA8C}" destId="{636EF657-EF21-4010-8F21-859DB24A6B06}" srcOrd="0" destOrd="0" presId="urn:microsoft.com/office/officeart/2018/5/layout/IconCircleLabelList"/>
    <dgm:cxn modelId="{69DB3D2A-7E6C-4CAE-8062-1E405E69379C}" type="presOf" srcId="{C4270C1F-DE65-44F3-889E-9E19BC373205}" destId="{C12FB8EF-9B88-45B4-8000-29F23AB48AA3}" srcOrd="0" destOrd="0" presId="urn:microsoft.com/office/officeart/2018/5/layout/IconCircleLabelList"/>
    <dgm:cxn modelId="{60CB062D-6C4D-418F-A835-B2C475F7EF59}" srcId="{B7DCE15C-1DAC-4538-86EA-32AD55D3A051}" destId="{1D7C278D-857E-469E-A38B-3DE9E548EA8C}" srcOrd="3" destOrd="0" parTransId="{A4065A4D-9AF2-49A4-AA36-B88412F0622E}" sibTransId="{C4EF49EC-1A78-474C-B701-91C24AB898AE}"/>
    <dgm:cxn modelId="{AFBEB35D-C602-4FC3-AFA5-E4927B4BB82F}" type="presOf" srcId="{05599FE9-B430-4A96-9ED1-FB27C8E38F0F}" destId="{99ABED0A-79B9-4E11-9FE6-BCE45EFBA346}" srcOrd="0" destOrd="0" presId="urn:microsoft.com/office/officeart/2018/5/layout/IconCircleLabelList"/>
    <dgm:cxn modelId="{CADBDB7F-AD8E-4AB2-9184-4A713C21E025}" srcId="{B7DCE15C-1DAC-4538-86EA-32AD55D3A051}" destId="{05599FE9-B430-4A96-9ED1-FB27C8E38F0F}" srcOrd="1" destOrd="0" parTransId="{473A8F3E-CE7C-4D50-896A-C10FCF405774}" sibTransId="{1B801862-3C3A-404C-A796-629B9F6E627F}"/>
    <dgm:cxn modelId="{899AF686-EBEE-4940-B4FE-51432D4F39FA}" srcId="{B7DCE15C-1DAC-4538-86EA-32AD55D3A051}" destId="{2DE3B2A7-EC0C-402F-97C9-EFF6567EF410}" srcOrd="2" destOrd="0" parTransId="{D115D805-584D-4111-88F5-FE6AE4F3D2EF}" sibTransId="{82B3172E-F975-4ACF-8B17-7E3CEC916367}"/>
    <dgm:cxn modelId="{58E79089-F002-46C1-B825-CA5D4FCBA3E5}" type="presOf" srcId="{B7DCE15C-1DAC-4538-86EA-32AD55D3A051}" destId="{C8A14ED8-9D04-49CA-9322-7A44852B2CAC}" srcOrd="0" destOrd="0" presId="urn:microsoft.com/office/officeart/2018/5/layout/IconCircleLabelList"/>
    <dgm:cxn modelId="{21A59F8D-A890-41EA-BF0F-0AFB81C746DA}" srcId="{B7DCE15C-1DAC-4538-86EA-32AD55D3A051}" destId="{F32961BF-2A94-476B-81C1-552562B6B9FA}" srcOrd="0" destOrd="0" parTransId="{2360E754-2CFC-4A34-940B-00EBBBA6BA75}" sibTransId="{1AF47FD8-1B2C-4763-8939-67016D23C5C6}"/>
    <dgm:cxn modelId="{461C258F-6D7C-4056-B540-5463D51903A2}" srcId="{B7DCE15C-1DAC-4538-86EA-32AD55D3A051}" destId="{6003A1CB-86A2-42CD-8812-06F22B2970E3}" srcOrd="4" destOrd="0" parTransId="{ED2DBEEB-0129-4965-950F-89825A4FADE2}" sibTransId="{67F60FC2-F991-4767-981A-B8FE5AC5CB38}"/>
    <dgm:cxn modelId="{6F129FC5-94A9-4A0A-96F8-4584850C7518}" type="presOf" srcId="{6003A1CB-86A2-42CD-8812-06F22B2970E3}" destId="{83C1A6BC-6C66-49CC-88F7-E4A13F6E2EF6}" srcOrd="0" destOrd="0" presId="urn:microsoft.com/office/officeart/2018/5/layout/IconCircleLabelList"/>
    <dgm:cxn modelId="{0BAA57DC-5678-48C6-B732-85F815666532}" type="presOf" srcId="{F32961BF-2A94-476B-81C1-552562B6B9FA}" destId="{0EB856F1-403A-4E28-AEBB-4B249868C6DA}" srcOrd="0" destOrd="0" presId="urn:microsoft.com/office/officeart/2018/5/layout/IconCircleLabelList"/>
    <dgm:cxn modelId="{CB7A44F4-1EA2-44A2-85C2-3567B2AD71E7}" type="presOf" srcId="{C435911D-2AB2-4555-878F-CFA4347EA809}" destId="{B9537F60-3C69-459F-9072-2C471AD0D153}" srcOrd="0" destOrd="0" presId="urn:microsoft.com/office/officeart/2018/5/layout/IconCircleLabelList"/>
    <dgm:cxn modelId="{E44D8980-D5EE-498E-AFB2-FF2D381F5771}" type="presParOf" srcId="{C8A14ED8-9D04-49CA-9322-7A44852B2CAC}" destId="{D4EE3F06-FCE7-4D3F-81F7-8C0885C4FF3C}" srcOrd="0" destOrd="0" presId="urn:microsoft.com/office/officeart/2018/5/layout/IconCircleLabelList"/>
    <dgm:cxn modelId="{6CF02A8A-3168-44DD-9045-21DA2345FD2C}" type="presParOf" srcId="{D4EE3F06-FCE7-4D3F-81F7-8C0885C4FF3C}" destId="{58872385-225C-45DD-B7CC-8FCAF2294C7A}" srcOrd="0" destOrd="0" presId="urn:microsoft.com/office/officeart/2018/5/layout/IconCircleLabelList"/>
    <dgm:cxn modelId="{0E027464-4A67-45B2-8AED-A9592648A72D}" type="presParOf" srcId="{D4EE3F06-FCE7-4D3F-81F7-8C0885C4FF3C}" destId="{6F7C9DEE-4185-461D-B4DF-556B5869EDDF}" srcOrd="1" destOrd="0" presId="urn:microsoft.com/office/officeart/2018/5/layout/IconCircleLabelList"/>
    <dgm:cxn modelId="{BD1523EB-4510-4E4C-AFD0-C360F5DBB1D2}" type="presParOf" srcId="{D4EE3F06-FCE7-4D3F-81F7-8C0885C4FF3C}" destId="{63E7CC6F-0C3A-4479-AE07-314747831ABA}" srcOrd="2" destOrd="0" presId="urn:microsoft.com/office/officeart/2018/5/layout/IconCircleLabelList"/>
    <dgm:cxn modelId="{2B10D70C-BE71-4E3D-A247-850972B10307}" type="presParOf" srcId="{D4EE3F06-FCE7-4D3F-81F7-8C0885C4FF3C}" destId="{0EB856F1-403A-4E28-AEBB-4B249868C6DA}" srcOrd="3" destOrd="0" presId="urn:microsoft.com/office/officeart/2018/5/layout/IconCircleLabelList"/>
    <dgm:cxn modelId="{E98816E7-E83E-4E15-8409-7D3DE1DAF470}" type="presParOf" srcId="{C8A14ED8-9D04-49CA-9322-7A44852B2CAC}" destId="{F6DE4498-B1C3-4728-A9BE-3E98932019C3}" srcOrd="1" destOrd="0" presId="urn:microsoft.com/office/officeart/2018/5/layout/IconCircleLabelList"/>
    <dgm:cxn modelId="{77F4ABF8-D531-45C0-86B0-5A11AD019A32}" type="presParOf" srcId="{C8A14ED8-9D04-49CA-9322-7A44852B2CAC}" destId="{71FC8A43-7EC7-4086-A3E1-A44CBE75F8B1}" srcOrd="2" destOrd="0" presId="urn:microsoft.com/office/officeart/2018/5/layout/IconCircleLabelList"/>
    <dgm:cxn modelId="{4D54818C-8F8C-42E0-B214-199EACF4CC39}" type="presParOf" srcId="{71FC8A43-7EC7-4086-A3E1-A44CBE75F8B1}" destId="{75772BA1-FD1A-46D6-98C5-5E2F0605934A}" srcOrd="0" destOrd="0" presId="urn:microsoft.com/office/officeart/2018/5/layout/IconCircleLabelList"/>
    <dgm:cxn modelId="{CEF6C89D-3CB1-4146-8B24-D7AF8F958294}" type="presParOf" srcId="{71FC8A43-7EC7-4086-A3E1-A44CBE75F8B1}" destId="{198B315C-B06C-4C82-AF39-9AACB59345B1}" srcOrd="1" destOrd="0" presId="urn:microsoft.com/office/officeart/2018/5/layout/IconCircleLabelList"/>
    <dgm:cxn modelId="{A864E14E-96C0-4408-B3FE-EC926B05A505}" type="presParOf" srcId="{71FC8A43-7EC7-4086-A3E1-A44CBE75F8B1}" destId="{34C018E7-3B3A-4833-BFA0-6247D0DDB42A}" srcOrd="2" destOrd="0" presId="urn:microsoft.com/office/officeart/2018/5/layout/IconCircleLabelList"/>
    <dgm:cxn modelId="{6A0E08D8-3BF5-489A-93F0-E9137CF50249}" type="presParOf" srcId="{71FC8A43-7EC7-4086-A3E1-A44CBE75F8B1}" destId="{99ABED0A-79B9-4E11-9FE6-BCE45EFBA346}" srcOrd="3" destOrd="0" presId="urn:microsoft.com/office/officeart/2018/5/layout/IconCircleLabelList"/>
    <dgm:cxn modelId="{715F3B46-3794-4552-AE92-DBE39871F755}" type="presParOf" srcId="{C8A14ED8-9D04-49CA-9322-7A44852B2CAC}" destId="{21605AB1-AC1D-4A63-AD70-A865630049C2}" srcOrd="3" destOrd="0" presId="urn:microsoft.com/office/officeart/2018/5/layout/IconCircleLabelList"/>
    <dgm:cxn modelId="{EBCB5184-7407-4F73-9AD1-88936A156AD6}" type="presParOf" srcId="{C8A14ED8-9D04-49CA-9322-7A44852B2CAC}" destId="{D1127BBF-1220-4D53-9CD6-A8B15CBB1269}" srcOrd="4" destOrd="0" presId="urn:microsoft.com/office/officeart/2018/5/layout/IconCircleLabelList"/>
    <dgm:cxn modelId="{B67687CC-F394-4B03-8726-B5AB2BC3E55A}" type="presParOf" srcId="{D1127BBF-1220-4D53-9CD6-A8B15CBB1269}" destId="{677FFADE-E0B1-4C46-87D1-7CFFF3589EBA}" srcOrd="0" destOrd="0" presId="urn:microsoft.com/office/officeart/2018/5/layout/IconCircleLabelList"/>
    <dgm:cxn modelId="{23B19E16-1F25-4760-90EC-57D74579E8BD}" type="presParOf" srcId="{D1127BBF-1220-4D53-9CD6-A8B15CBB1269}" destId="{10404AFD-B5DE-44D1-9066-E18E3E6CB42F}" srcOrd="1" destOrd="0" presId="urn:microsoft.com/office/officeart/2018/5/layout/IconCircleLabelList"/>
    <dgm:cxn modelId="{BECD6E52-DAC7-43D8-B00A-FE37D347AE81}" type="presParOf" srcId="{D1127BBF-1220-4D53-9CD6-A8B15CBB1269}" destId="{8DEBFF34-06C1-413C-A389-9061ED5A4906}" srcOrd="2" destOrd="0" presId="urn:microsoft.com/office/officeart/2018/5/layout/IconCircleLabelList"/>
    <dgm:cxn modelId="{400CAD7D-9CD3-4619-922C-E4831E2D371A}" type="presParOf" srcId="{D1127BBF-1220-4D53-9CD6-A8B15CBB1269}" destId="{01A43372-069F-488D-9B96-F51EFAAE1B20}" srcOrd="3" destOrd="0" presId="urn:microsoft.com/office/officeart/2018/5/layout/IconCircleLabelList"/>
    <dgm:cxn modelId="{12FCC9A3-ED28-4AA5-A9E8-7FD6EDF9931A}" type="presParOf" srcId="{C8A14ED8-9D04-49CA-9322-7A44852B2CAC}" destId="{F6883572-37DA-4FB8-9071-A6ED8A107459}" srcOrd="5" destOrd="0" presId="urn:microsoft.com/office/officeart/2018/5/layout/IconCircleLabelList"/>
    <dgm:cxn modelId="{F7C2A4E5-84A0-47EA-BC7F-F7AD11DD81DD}" type="presParOf" srcId="{C8A14ED8-9D04-49CA-9322-7A44852B2CAC}" destId="{42D4EAD5-636E-43C4-8469-79B3EDDA3F5C}" srcOrd="6" destOrd="0" presId="urn:microsoft.com/office/officeart/2018/5/layout/IconCircleLabelList"/>
    <dgm:cxn modelId="{21EBE2AA-C625-4B05-921F-AFA6988FB1E8}" type="presParOf" srcId="{42D4EAD5-636E-43C4-8469-79B3EDDA3F5C}" destId="{B0D936BA-1741-4AC7-BFA4-5F93860058C4}" srcOrd="0" destOrd="0" presId="urn:microsoft.com/office/officeart/2018/5/layout/IconCircleLabelList"/>
    <dgm:cxn modelId="{97C06A28-8F38-4992-821A-7717F4B16219}" type="presParOf" srcId="{42D4EAD5-636E-43C4-8469-79B3EDDA3F5C}" destId="{E495958E-37B8-4EDD-A4DA-A13AC3CF655C}" srcOrd="1" destOrd="0" presId="urn:microsoft.com/office/officeart/2018/5/layout/IconCircleLabelList"/>
    <dgm:cxn modelId="{3A7B9B8A-2794-4886-B419-57028D084A9D}" type="presParOf" srcId="{42D4EAD5-636E-43C4-8469-79B3EDDA3F5C}" destId="{8FCB34CA-8899-465F-B912-81FF34A900E7}" srcOrd="2" destOrd="0" presId="urn:microsoft.com/office/officeart/2018/5/layout/IconCircleLabelList"/>
    <dgm:cxn modelId="{5393A59D-10B2-4341-9D17-06A3133FAFC4}" type="presParOf" srcId="{42D4EAD5-636E-43C4-8469-79B3EDDA3F5C}" destId="{636EF657-EF21-4010-8F21-859DB24A6B06}" srcOrd="3" destOrd="0" presId="urn:microsoft.com/office/officeart/2018/5/layout/IconCircleLabelList"/>
    <dgm:cxn modelId="{D71D607E-44F1-4592-BCA0-CA44EF88C59C}" type="presParOf" srcId="{C8A14ED8-9D04-49CA-9322-7A44852B2CAC}" destId="{F1BEB279-2078-4977-BD89-ED18A74C9888}" srcOrd="7" destOrd="0" presId="urn:microsoft.com/office/officeart/2018/5/layout/IconCircleLabelList"/>
    <dgm:cxn modelId="{667BBCCC-B9D8-4553-AAD8-BAC302E70F72}" type="presParOf" srcId="{C8A14ED8-9D04-49CA-9322-7A44852B2CAC}" destId="{EF1EDFD4-C3B8-4F92-B38B-7F39A1707C8E}" srcOrd="8" destOrd="0" presId="urn:microsoft.com/office/officeart/2018/5/layout/IconCircleLabelList"/>
    <dgm:cxn modelId="{09533E3D-5F87-4FD2-9CA8-4109E2C39EA4}" type="presParOf" srcId="{EF1EDFD4-C3B8-4F92-B38B-7F39A1707C8E}" destId="{BEA657A8-6B93-4DB8-9A2A-61F52114D050}" srcOrd="0" destOrd="0" presId="urn:microsoft.com/office/officeart/2018/5/layout/IconCircleLabelList"/>
    <dgm:cxn modelId="{63C6BBA2-77D6-4DA8-972E-26E44727B07A}" type="presParOf" srcId="{EF1EDFD4-C3B8-4F92-B38B-7F39A1707C8E}" destId="{B07A5118-D7FE-429A-81F4-EA9FE1511B03}" srcOrd="1" destOrd="0" presId="urn:microsoft.com/office/officeart/2018/5/layout/IconCircleLabelList"/>
    <dgm:cxn modelId="{1434D86B-527C-4D9B-9F0C-B679FE98BF82}" type="presParOf" srcId="{EF1EDFD4-C3B8-4F92-B38B-7F39A1707C8E}" destId="{F541465B-FB29-478D-BB1F-56880EFCAF96}" srcOrd="2" destOrd="0" presId="urn:microsoft.com/office/officeart/2018/5/layout/IconCircleLabelList"/>
    <dgm:cxn modelId="{D4A66B77-146F-47D4-9C05-1387C7C8C70A}" type="presParOf" srcId="{EF1EDFD4-C3B8-4F92-B38B-7F39A1707C8E}" destId="{83C1A6BC-6C66-49CC-88F7-E4A13F6E2EF6}" srcOrd="3" destOrd="0" presId="urn:microsoft.com/office/officeart/2018/5/layout/IconCircleLabelList"/>
    <dgm:cxn modelId="{F055B62D-D370-49BD-9EC6-5843724FE702}" type="presParOf" srcId="{C8A14ED8-9D04-49CA-9322-7A44852B2CAC}" destId="{86FDAF08-0D85-4781-ABC6-F518BF474DEB}" srcOrd="9" destOrd="0" presId="urn:microsoft.com/office/officeart/2018/5/layout/IconCircleLabelList"/>
    <dgm:cxn modelId="{D429E1C9-8249-4B87-A9B2-C93063DB28E8}" type="presParOf" srcId="{C8A14ED8-9D04-49CA-9322-7A44852B2CAC}" destId="{EBDE3311-6B33-4335-B9EB-D3F9F11B8E27}" srcOrd="10" destOrd="0" presId="urn:microsoft.com/office/officeart/2018/5/layout/IconCircleLabelList"/>
    <dgm:cxn modelId="{E7A15E0B-DE98-4715-824F-E747161C238B}" type="presParOf" srcId="{EBDE3311-6B33-4335-B9EB-D3F9F11B8E27}" destId="{D4512BC1-F1BE-4237-8756-BBCE7CE11C6C}" srcOrd="0" destOrd="0" presId="urn:microsoft.com/office/officeart/2018/5/layout/IconCircleLabelList"/>
    <dgm:cxn modelId="{AA52F8C2-F3BC-4E84-BF01-6427373C2EA8}" type="presParOf" srcId="{EBDE3311-6B33-4335-B9EB-D3F9F11B8E27}" destId="{A6C53A82-25FA-4ED5-92AE-CD35F5FFEE23}" srcOrd="1" destOrd="0" presId="urn:microsoft.com/office/officeart/2018/5/layout/IconCircleLabelList"/>
    <dgm:cxn modelId="{E3639DFC-C89A-4B14-8711-A6CC48A02FB4}" type="presParOf" srcId="{EBDE3311-6B33-4335-B9EB-D3F9F11B8E27}" destId="{8723EEEE-0F2F-4C45-9EBB-A7668C87057F}" srcOrd="2" destOrd="0" presId="urn:microsoft.com/office/officeart/2018/5/layout/IconCircleLabelList"/>
    <dgm:cxn modelId="{C93F7AC2-3F17-45B6-8B59-6621D1330866}" type="presParOf" srcId="{EBDE3311-6B33-4335-B9EB-D3F9F11B8E27}" destId="{B9537F60-3C69-459F-9072-2C471AD0D153}" srcOrd="3" destOrd="0" presId="urn:microsoft.com/office/officeart/2018/5/layout/IconCircleLabelList"/>
    <dgm:cxn modelId="{B021A765-F32B-4E77-A1FB-FFFF734B5C9E}" type="presParOf" srcId="{C8A14ED8-9D04-49CA-9322-7A44852B2CAC}" destId="{631C9C32-8471-4F54-86A9-B165B8D5BEFA}" srcOrd="11" destOrd="0" presId="urn:microsoft.com/office/officeart/2018/5/layout/IconCircleLabelList"/>
    <dgm:cxn modelId="{F0F93AF2-8D6B-47F9-951D-A7A0F1BCBE4F}" type="presParOf" srcId="{C8A14ED8-9D04-49CA-9322-7A44852B2CAC}" destId="{09D89076-9E13-4731-9081-2784C8D4024C}" srcOrd="12" destOrd="0" presId="urn:microsoft.com/office/officeart/2018/5/layout/IconCircleLabelList"/>
    <dgm:cxn modelId="{DA3D0A02-8B27-4E05-AF59-B3CCD8FA6546}" type="presParOf" srcId="{09D89076-9E13-4731-9081-2784C8D4024C}" destId="{6DB4025B-91DC-4550-A048-654AFAF56E85}" srcOrd="0" destOrd="0" presId="urn:microsoft.com/office/officeart/2018/5/layout/IconCircleLabelList"/>
    <dgm:cxn modelId="{6283293E-829E-4ADD-BA47-AFBF280FD7FD}" type="presParOf" srcId="{09D89076-9E13-4731-9081-2784C8D4024C}" destId="{2DF3F0E1-E477-4575-A85D-51476BCF5242}" srcOrd="1" destOrd="0" presId="urn:microsoft.com/office/officeart/2018/5/layout/IconCircleLabelList"/>
    <dgm:cxn modelId="{91D7B4D6-DF15-44F6-BD33-523ECA030038}" type="presParOf" srcId="{09D89076-9E13-4731-9081-2784C8D4024C}" destId="{47CB99B9-1787-4DA2-A272-6C61B9FBA05B}" srcOrd="2" destOrd="0" presId="urn:microsoft.com/office/officeart/2018/5/layout/IconCircleLabelList"/>
    <dgm:cxn modelId="{F5D06E0B-DBA4-41D7-9584-79CD3CFEF222}" type="presParOf" srcId="{09D89076-9E13-4731-9081-2784C8D4024C}" destId="{C12FB8EF-9B88-45B4-8000-29F23AB48AA3}"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72385-225C-45DD-B7CC-8FCAF2294C7A}">
      <dsp:nvSpPr>
        <dsp:cNvPr id="0" name=""/>
        <dsp:cNvSpPr/>
      </dsp:nvSpPr>
      <dsp:spPr>
        <a:xfrm>
          <a:off x="298309" y="179989"/>
          <a:ext cx="928582" cy="92858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7C9DEE-4185-461D-B4DF-556B5869EDDF}">
      <dsp:nvSpPr>
        <dsp:cNvPr id="0" name=""/>
        <dsp:cNvSpPr/>
      </dsp:nvSpPr>
      <dsp:spPr>
        <a:xfrm>
          <a:off x="496204" y="377883"/>
          <a:ext cx="532792" cy="5327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856F1-403A-4E28-AEBB-4B249868C6DA}">
      <dsp:nvSpPr>
        <dsp:cNvPr id="0" name=""/>
        <dsp:cNvSpPr/>
      </dsp:nvSpPr>
      <dsp:spPr>
        <a:xfrm>
          <a:off x="1468" y="1397801"/>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0" kern="1200"/>
            <a:t>Introduction</a:t>
          </a:r>
        </a:p>
      </dsp:txBody>
      <dsp:txXfrm>
        <a:off x="1468" y="1397801"/>
        <a:ext cx="1522265" cy="608906"/>
      </dsp:txXfrm>
    </dsp:sp>
    <dsp:sp modelId="{75772BA1-FD1A-46D6-98C5-5E2F0605934A}">
      <dsp:nvSpPr>
        <dsp:cNvPr id="0" name=""/>
        <dsp:cNvSpPr/>
      </dsp:nvSpPr>
      <dsp:spPr>
        <a:xfrm>
          <a:off x="2086971" y="179989"/>
          <a:ext cx="928582" cy="92858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8B315C-B06C-4C82-AF39-9AACB59345B1}">
      <dsp:nvSpPr>
        <dsp:cNvPr id="0" name=""/>
        <dsp:cNvSpPr/>
      </dsp:nvSpPr>
      <dsp:spPr>
        <a:xfrm>
          <a:off x="2284866" y="377883"/>
          <a:ext cx="532792" cy="5327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ABED0A-79B9-4E11-9FE6-BCE45EFBA346}">
      <dsp:nvSpPr>
        <dsp:cNvPr id="0" name=""/>
        <dsp:cNvSpPr/>
      </dsp:nvSpPr>
      <dsp:spPr>
        <a:xfrm>
          <a:off x="1790130" y="1397801"/>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0" kern="1200"/>
            <a:t>Features of Data Set</a:t>
          </a:r>
        </a:p>
      </dsp:txBody>
      <dsp:txXfrm>
        <a:off x="1790130" y="1397801"/>
        <a:ext cx="1522265" cy="608906"/>
      </dsp:txXfrm>
    </dsp:sp>
    <dsp:sp modelId="{677FFADE-E0B1-4C46-87D1-7CFFF3589EBA}">
      <dsp:nvSpPr>
        <dsp:cNvPr id="0" name=""/>
        <dsp:cNvSpPr/>
      </dsp:nvSpPr>
      <dsp:spPr>
        <a:xfrm>
          <a:off x="3875634" y="179989"/>
          <a:ext cx="928582" cy="92858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04AFD-B5DE-44D1-9066-E18E3E6CB42F}">
      <dsp:nvSpPr>
        <dsp:cNvPr id="0" name=""/>
        <dsp:cNvSpPr/>
      </dsp:nvSpPr>
      <dsp:spPr>
        <a:xfrm>
          <a:off x="4073528" y="377883"/>
          <a:ext cx="532792" cy="5327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A43372-069F-488D-9B96-F51EFAAE1B20}">
      <dsp:nvSpPr>
        <dsp:cNvPr id="0" name=""/>
        <dsp:cNvSpPr/>
      </dsp:nvSpPr>
      <dsp:spPr>
        <a:xfrm>
          <a:off x="3578792" y="1397801"/>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latin typeface="Calibri Light" panose="020F0302020204030204"/>
            </a:rPr>
            <a:t>Languages &amp; Tool Used</a:t>
          </a:r>
          <a:endParaRPr lang="en-US" sz="1800" b="1" kern="1200"/>
        </a:p>
      </dsp:txBody>
      <dsp:txXfrm>
        <a:off x="3578792" y="1397801"/>
        <a:ext cx="1522265" cy="608906"/>
      </dsp:txXfrm>
    </dsp:sp>
    <dsp:sp modelId="{B0D936BA-1741-4AC7-BFA4-5F93860058C4}">
      <dsp:nvSpPr>
        <dsp:cNvPr id="0" name=""/>
        <dsp:cNvSpPr/>
      </dsp:nvSpPr>
      <dsp:spPr>
        <a:xfrm>
          <a:off x="5664296" y="179989"/>
          <a:ext cx="928582" cy="92858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5958E-37B8-4EDD-A4DA-A13AC3CF655C}">
      <dsp:nvSpPr>
        <dsp:cNvPr id="0" name=""/>
        <dsp:cNvSpPr/>
      </dsp:nvSpPr>
      <dsp:spPr>
        <a:xfrm>
          <a:off x="5862190" y="377883"/>
          <a:ext cx="532792" cy="5327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6EF657-EF21-4010-8F21-859DB24A6B06}">
      <dsp:nvSpPr>
        <dsp:cNvPr id="0" name=""/>
        <dsp:cNvSpPr/>
      </dsp:nvSpPr>
      <dsp:spPr>
        <a:xfrm>
          <a:off x="5367454" y="1397801"/>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latin typeface="Calibri Light" panose="020F0302020204030204"/>
            </a:rPr>
            <a:t>Data Pre-Processing</a:t>
          </a:r>
        </a:p>
      </dsp:txBody>
      <dsp:txXfrm>
        <a:off x="5367454" y="1397801"/>
        <a:ext cx="1522265" cy="608906"/>
      </dsp:txXfrm>
    </dsp:sp>
    <dsp:sp modelId="{BEA657A8-6B93-4DB8-9A2A-61F52114D050}">
      <dsp:nvSpPr>
        <dsp:cNvPr id="0" name=""/>
        <dsp:cNvSpPr/>
      </dsp:nvSpPr>
      <dsp:spPr>
        <a:xfrm>
          <a:off x="1192640" y="2387274"/>
          <a:ext cx="928582" cy="92858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7A5118-D7FE-429A-81F4-EA9FE1511B03}">
      <dsp:nvSpPr>
        <dsp:cNvPr id="0" name=""/>
        <dsp:cNvSpPr/>
      </dsp:nvSpPr>
      <dsp:spPr>
        <a:xfrm>
          <a:off x="1390535" y="2585168"/>
          <a:ext cx="532792" cy="5327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1A6BC-6C66-49CC-88F7-E4A13F6E2EF6}">
      <dsp:nvSpPr>
        <dsp:cNvPr id="0" name=""/>
        <dsp:cNvSpPr/>
      </dsp:nvSpPr>
      <dsp:spPr>
        <a:xfrm>
          <a:off x="895799" y="3605086"/>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b="0" kern="1200"/>
            <a:t>Exploratory Data Analysis</a:t>
          </a:r>
        </a:p>
      </dsp:txBody>
      <dsp:txXfrm>
        <a:off x="895799" y="3605086"/>
        <a:ext cx="1522265" cy="608906"/>
      </dsp:txXfrm>
    </dsp:sp>
    <dsp:sp modelId="{D4512BC1-F1BE-4237-8756-BBCE7CE11C6C}">
      <dsp:nvSpPr>
        <dsp:cNvPr id="0" name=""/>
        <dsp:cNvSpPr/>
      </dsp:nvSpPr>
      <dsp:spPr>
        <a:xfrm>
          <a:off x="2981302" y="2387274"/>
          <a:ext cx="928582" cy="92858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C53A82-25FA-4ED5-92AE-CD35F5FFEE23}">
      <dsp:nvSpPr>
        <dsp:cNvPr id="0" name=""/>
        <dsp:cNvSpPr/>
      </dsp:nvSpPr>
      <dsp:spPr>
        <a:xfrm>
          <a:off x="3179197" y="2585168"/>
          <a:ext cx="532792" cy="5327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537F60-3C69-459F-9072-2C471AD0D153}">
      <dsp:nvSpPr>
        <dsp:cNvPr id="0" name=""/>
        <dsp:cNvSpPr/>
      </dsp:nvSpPr>
      <dsp:spPr>
        <a:xfrm>
          <a:off x="2684461" y="3605086"/>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0" kern="1200"/>
            <a:t>References</a:t>
          </a:r>
        </a:p>
      </dsp:txBody>
      <dsp:txXfrm>
        <a:off x="2684461" y="3605086"/>
        <a:ext cx="1522265" cy="608906"/>
      </dsp:txXfrm>
    </dsp:sp>
    <dsp:sp modelId="{6DB4025B-91DC-4550-A048-654AFAF56E85}">
      <dsp:nvSpPr>
        <dsp:cNvPr id="0" name=""/>
        <dsp:cNvSpPr/>
      </dsp:nvSpPr>
      <dsp:spPr>
        <a:xfrm>
          <a:off x="4769965" y="2387274"/>
          <a:ext cx="928582" cy="92858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3F0E1-E477-4575-A85D-51476BCF5242}">
      <dsp:nvSpPr>
        <dsp:cNvPr id="0" name=""/>
        <dsp:cNvSpPr/>
      </dsp:nvSpPr>
      <dsp:spPr>
        <a:xfrm>
          <a:off x="4967859" y="2585168"/>
          <a:ext cx="532792" cy="53279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FB8EF-9B88-45B4-8000-29F23AB48AA3}">
      <dsp:nvSpPr>
        <dsp:cNvPr id="0" name=""/>
        <dsp:cNvSpPr/>
      </dsp:nvSpPr>
      <dsp:spPr>
        <a:xfrm>
          <a:off x="4473123" y="3605086"/>
          <a:ext cx="1522265" cy="6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0" kern="1200"/>
            <a:t>Conclusion</a:t>
          </a:r>
        </a:p>
      </dsp:txBody>
      <dsp:txXfrm>
        <a:off x="4473123" y="3605086"/>
        <a:ext cx="1522265" cy="60890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ABFD9-5F8E-4518-85F4-56A75F420B88}" type="datetimeFigureOut">
              <a:rPr lang="en-IN" smtClean="0"/>
              <a:t>14-12-2022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95032-4A48-4FE9-8A7B-C9D8C49179D2}" type="slidenum">
              <a:rPr lang="en-IN" smtClean="0"/>
              <a:t>‹#›</a:t>
            </a:fld>
            <a:endParaRPr lang="en-IN"/>
          </a:p>
        </p:txBody>
      </p:sp>
    </p:spTree>
    <p:extLst>
      <p:ext uri="{BB962C8B-B14F-4D97-AF65-F5344CB8AC3E}">
        <p14:creationId xmlns:p14="http://schemas.microsoft.com/office/powerpoint/2010/main" val="2796799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6D95032-4A48-4FE9-8A7B-C9D8C49179D2}" type="slidenum">
              <a:rPr lang="en-IN" smtClean="0"/>
              <a:t>1</a:t>
            </a:fld>
            <a:endParaRPr lang="en-IN"/>
          </a:p>
        </p:txBody>
      </p:sp>
    </p:spTree>
    <p:extLst>
      <p:ext uri="{BB962C8B-B14F-4D97-AF65-F5344CB8AC3E}">
        <p14:creationId xmlns:p14="http://schemas.microsoft.com/office/powerpoint/2010/main" val="2291555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689BB-5F54-72D0-7EC1-4C4101D14F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89DF67-9598-9AB4-AE5D-BFC1333B25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2FC63B-82C2-5B40-365F-5C1589E2D55A}"/>
              </a:ext>
            </a:extLst>
          </p:cNvPr>
          <p:cNvSpPr>
            <a:spLocks noGrp="1"/>
          </p:cNvSpPr>
          <p:nvPr>
            <p:ph type="dt" sz="half" idx="10"/>
          </p:nvPr>
        </p:nvSpPr>
        <p:spPr/>
        <p:txBody>
          <a:bodyPr/>
          <a:lstStyle/>
          <a:p>
            <a:fld id="{B57E9693-D617-41CB-BB31-2D9495CE0EDF}" type="datetimeFigureOut">
              <a:rPr lang="en-US" smtClean="0"/>
              <a:t>12/14/2022</a:t>
            </a:fld>
            <a:endParaRPr lang="en-US"/>
          </a:p>
        </p:txBody>
      </p:sp>
      <p:sp>
        <p:nvSpPr>
          <p:cNvPr id="5" name="Footer Placeholder 4">
            <a:extLst>
              <a:ext uri="{FF2B5EF4-FFF2-40B4-BE49-F238E27FC236}">
                <a16:creationId xmlns:a16="http://schemas.microsoft.com/office/drawing/2014/main" id="{BE864588-59ED-CD1E-57CF-20BDE8184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EE756-72F3-668D-9B02-9149FE1AACC6}"/>
              </a:ext>
            </a:extLst>
          </p:cNvPr>
          <p:cNvSpPr>
            <a:spLocks noGrp="1"/>
          </p:cNvSpPr>
          <p:nvPr>
            <p:ph type="sldNum" sz="quarter" idx="12"/>
          </p:nvPr>
        </p:nvSpPr>
        <p:spPr/>
        <p:txBody>
          <a:bodyPr/>
          <a:lstStyle/>
          <a:p>
            <a:fld id="{9D2FF58A-5437-403D-B943-8CA45717E14E}" type="slidenum">
              <a:rPr lang="en-US" smtClean="0"/>
              <a:t>‹#›</a:t>
            </a:fld>
            <a:endParaRPr lang="en-US"/>
          </a:p>
        </p:txBody>
      </p:sp>
    </p:spTree>
    <p:extLst>
      <p:ext uri="{BB962C8B-B14F-4D97-AF65-F5344CB8AC3E}">
        <p14:creationId xmlns:p14="http://schemas.microsoft.com/office/powerpoint/2010/main" val="1392576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E9E-1A53-5DE6-3ABE-EE22915225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2701B8-0A10-B1B9-B1B6-4906DD0280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17AEC-B063-191B-5D1C-AB9DF5B6455E}"/>
              </a:ext>
            </a:extLst>
          </p:cNvPr>
          <p:cNvSpPr>
            <a:spLocks noGrp="1"/>
          </p:cNvSpPr>
          <p:nvPr>
            <p:ph type="dt" sz="half" idx="10"/>
          </p:nvPr>
        </p:nvSpPr>
        <p:spPr/>
        <p:txBody>
          <a:bodyPr/>
          <a:lstStyle/>
          <a:p>
            <a:fld id="{B57E9693-D617-41CB-BB31-2D9495CE0EDF}" type="datetimeFigureOut">
              <a:rPr lang="en-US" smtClean="0"/>
              <a:t>12/14/2022</a:t>
            </a:fld>
            <a:endParaRPr lang="en-US"/>
          </a:p>
        </p:txBody>
      </p:sp>
      <p:sp>
        <p:nvSpPr>
          <p:cNvPr id="5" name="Footer Placeholder 4">
            <a:extLst>
              <a:ext uri="{FF2B5EF4-FFF2-40B4-BE49-F238E27FC236}">
                <a16:creationId xmlns:a16="http://schemas.microsoft.com/office/drawing/2014/main" id="{FB92388B-2E15-F811-41BE-B2FEBF16F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C2D6D-6B2F-A101-2DCC-36F8DE49DAB5}"/>
              </a:ext>
            </a:extLst>
          </p:cNvPr>
          <p:cNvSpPr>
            <a:spLocks noGrp="1"/>
          </p:cNvSpPr>
          <p:nvPr>
            <p:ph type="sldNum" sz="quarter" idx="12"/>
          </p:nvPr>
        </p:nvSpPr>
        <p:spPr/>
        <p:txBody>
          <a:bodyPr/>
          <a:lstStyle/>
          <a:p>
            <a:fld id="{9D2FF58A-5437-403D-B943-8CA45717E14E}" type="slidenum">
              <a:rPr lang="en-US" smtClean="0"/>
              <a:t>‹#›</a:t>
            </a:fld>
            <a:endParaRPr lang="en-US"/>
          </a:p>
        </p:txBody>
      </p:sp>
    </p:spTree>
    <p:extLst>
      <p:ext uri="{BB962C8B-B14F-4D97-AF65-F5344CB8AC3E}">
        <p14:creationId xmlns:p14="http://schemas.microsoft.com/office/powerpoint/2010/main" val="4273465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1D1D24-5C79-888B-693F-355C95276A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38D1A-6DE5-2FA9-6FC7-7023EDB1E4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101DF-1F26-F4CC-940A-D7B7C2594829}"/>
              </a:ext>
            </a:extLst>
          </p:cNvPr>
          <p:cNvSpPr>
            <a:spLocks noGrp="1"/>
          </p:cNvSpPr>
          <p:nvPr>
            <p:ph type="dt" sz="half" idx="10"/>
          </p:nvPr>
        </p:nvSpPr>
        <p:spPr/>
        <p:txBody>
          <a:bodyPr/>
          <a:lstStyle/>
          <a:p>
            <a:fld id="{B57E9693-D617-41CB-BB31-2D9495CE0EDF}" type="datetimeFigureOut">
              <a:rPr lang="en-US" smtClean="0"/>
              <a:t>12/14/2022</a:t>
            </a:fld>
            <a:endParaRPr lang="en-US"/>
          </a:p>
        </p:txBody>
      </p:sp>
      <p:sp>
        <p:nvSpPr>
          <p:cNvPr id="5" name="Footer Placeholder 4">
            <a:extLst>
              <a:ext uri="{FF2B5EF4-FFF2-40B4-BE49-F238E27FC236}">
                <a16:creationId xmlns:a16="http://schemas.microsoft.com/office/drawing/2014/main" id="{86C1C2CD-E5DB-E6C1-6C99-ECA67C73B2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115EF-22B6-BD82-8F8C-E3040964741D}"/>
              </a:ext>
            </a:extLst>
          </p:cNvPr>
          <p:cNvSpPr>
            <a:spLocks noGrp="1"/>
          </p:cNvSpPr>
          <p:nvPr>
            <p:ph type="sldNum" sz="quarter" idx="12"/>
          </p:nvPr>
        </p:nvSpPr>
        <p:spPr/>
        <p:txBody>
          <a:bodyPr/>
          <a:lstStyle/>
          <a:p>
            <a:fld id="{9D2FF58A-5437-403D-B943-8CA45717E14E}" type="slidenum">
              <a:rPr lang="en-US" smtClean="0"/>
              <a:t>‹#›</a:t>
            </a:fld>
            <a:endParaRPr lang="en-US"/>
          </a:p>
        </p:txBody>
      </p:sp>
    </p:spTree>
    <p:extLst>
      <p:ext uri="{BB962C8B-B14F-4D97-AF65-F5344CB8AC3E}">
        <p14:creationId xmlns:p14="http://schemas.microsoft.com/office/powerpoint/2010/main" val="3075896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FC529-E966-1980-AB2E-3CFC8EA4BF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BF5854-FF51-A913-1903-DD9E50307A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5F606-488C-2E99-BED1-BB82C29146DB}"/>
              </a:ext>
            </a:extLst>
          </p:cNvPr>
          <p:cNvSpPr>
            <a:spLocks noGrp="1"/>
          </p:cNvSpPr>
          <p:nvPr>
            <p:ph type="dt" sz="half" idx="10"/>
          </p:nvPr>
        </p:nvSpPr>
        <p:spPr/>
        <p:txBody>
          <a:bodyPr/>
          <a:lstStyle/>
          <a:p>
            <a:fld id="{B57E9693-D617-41CB-BB31-2D9495CE0EDF}" type="datetimeFigureOut">
              <a:rPr lang="en-US" smtClean="0"/>
              <a:t>12/14/2022</a:t>
            </a:fld>
            <a:endParaRPr lang="en-US"/>
          </a:p>
        </p:txBody>
      </p:sp>
      <p:sp>
        <p:nvSpPr>
          <p:cNvPr id="5" name="Footer Placeholder 4">
            <a:extLst>
              <a:ext uri="{FF2B5EF4-FFF2-40B4-BE49-F238E27FC236}">
                <a16:creationId xmlns:a16="http://schemas.microsoft.com/office/drawing/2014/main" id="{7C00E30D-4F4E-F4CF-F785-2336F75FF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423B6-AA52-4BED-266E-14B56C1D8FCD}"/>
              </a:ext>
            </a:extLst>
          </p:cNvPr>
          <p:cNvSpPr>
            <a:spLocks noGrp="1"/>
          </p:cNvSpPr>
          <p:nvPr>
            <p:ph type="sldNum" sz="quarter" idx="12"/>
          </p:nvPr>
        </p:nvSpPr>
        <p:spPr/>
        <p:txBody>
          <a:bodyPr/>
          <a:lstStyle/>
          <a:p>
            <a:fld id="{9D2FF58A-5437-403D-B943-8CA45717E14E}" type="slidenum">
              <a:rPr lang="en-US" smtClean="0"/>
              <a:t>‹#›</a:t>
            </a:fld>
            <a:endParaRPr lang="en-US"/>
          </a:p>
        </p:txBody>
      </p:sp>
    </p:spTree>
    <p:extLst>
      <p:ext uri="{BB962C8B-B14F-4D97-AF65-F5344CB8AC3E}">
        <p14:creationId xmlns:p14="http://schemas.microsoft.com/office/powerpoint/2010/main" val="1225678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F6FA-B517-9396-B8FF-CCCA4EA3D6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458249-816A-8E7F-8B84-65C0E6EE03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4F1D00-D077-A20E-B1F8-CED7B732142D}"/>
              </a:ext>
            </a:extLst>
          </p:cNvPr>
          <p:cNvSpPr>
            <a:spLocks noGrp="1"/>
          </p:cNvSpPr>
          <p:nvPr>
            <p:ph type="dt" sz="half" idx="10"/>
          </p:nvPr>
        </p:nvSpPr>
        <p:spPr/>
        <p:txBody>
          <a:bodyPr/>
          <a:lstStyle/>
          <a:p>
            <a:fld id="{B57E9693-D617-41CB-BB31-2D9495CE0EDF}" type="datetimeFigureOut">
              <a:rPr lang="en-US" smtClean="0"/>
              <a:t>12/14/2022</a:t>
            </a:fld>
            <a:endParaRPr lang="en-US"/>
          </a:p>
        </p:txBody>
      </p:sp>
      <p:sp>
        <p:nvSpPr>
          <p:cNvPr id="5" name="Footer Placeholder 4">
            <a:extLst>
              <a:ext uri="{FF2B5EF4-FFF2-40B4-BE49-F238E27FC236}">
                <a16:creationId xmlns:a16="http://schemas.microsoft.com/office/drawing/2014/main" id="{61C73B7F-C23E-055A-F167-3887D14B3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422449-3D57-E358-4561-11A89DE5A17A}"/>
              </a:ext>
            </a:extLst>
          </p:cNvPr>
          <p:cNvSpPr>
            <a:spLocks noGrp="1"/>
          </p:cNvSpPr>
          <p:nvPr>
            <p:ph type="sldNum" sz="quarter" idx="12"/>
          </p:nvPr>
        </p:nvSpPr>
        <p:spPr/>
        <p:txBody>
          <a:bodyPr/>
          <a:lstStyle/>
          <a:p>
            <a:fld id="{9D2FF58A-5437-403D-B943-8CA45717E14E}" type="slidenum">
              <a:rPr lang="en-US" smtClean="0"/>
              <a:t>‹#›</a:t>
            </a:fld>
            <a:endParaRPr lang="en-US"/>
          </a:p>
        </p:txBody>
      </p:sp>
    </p:spTree>
    <p:extLst>
      <p:ext uri="{BB962C8B-B14F-4D97-AF65-F5344CB8AC3E}">
        <p14:creationId xmlns:p14="http://schemas.microsoft.com/office/powerpoint/2010/main" val="2921800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AF66-A125-D60F-B62A-96D98AE1A2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E12C68-541B-450A-EAF0-935B73A807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04E456-0EA5-4517-D2CC-5B6FE5F4BD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22AC13-8693-B787-0A3E-147795019A2C}"/>
              </a:ext>
            </a:extLst>
          </p:cNvPr>
          <p:cNvSpPr>
            <a:spLocks noGrp="1"/>
          </p:cNvSpPr>
          <p:nvPr>
            <p:ph type="dt" sz="half" idx="10"/>
          </p:nvPr>
        </p:nvSpPr>
        <p:spPr/>
        <p:txBody>
          <a:bodyPr/>
          <a:lstStyle/>
          <a:p>
            <a:fld id="{B57E9693-D617-41CB-BB31-2D9495CE0EDF}" type="datetimeFigureOut">
              <a:rPr lang="en-US" smtClean="0"/>
              <a:t>12/14/2022</a:t>
            </a:fld>
            <a:endParaRPr lang="en-US"/>
          </a:p>
        </p:txBody>
      </p:sp>
      <p:sp>
        <p:nvSpPr>
          <p:cNvPr id="6" name="Footer Placeholder 5">
            <a:extLst>
              <a:ext uri="{FF2B5EF4-FFF2-40B4-BE49-F238E27FC236}">
                <a16:creationId xmlns:a16="http://schemas.microsoft.com/office/drawing/2014/main" id="{96923038-D277-60A8-31A0-CCE65B5F20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85D674-9F27-4D14-F002-6505F01535CE}"/>
              </a:ext>
            </a:extLst>
          </p:cNvPr>
          <p:cNvSpPr>
            <a:spLocks noGrp="1"/>
          </p:cNvSpPr>
          <p:nvPr>
            <p:ph type="sldNum" sz="quarter" idx="12"/>
          </p:nvPr>
        </p:nvSpPr>
        <p:spPr/>
        <p:txBody>
          <a:bodyPr/>
          <a:lstStyle/>
          <a:p>
            <a:fld id="{9D2FF58A-5437-403D-B943-8CA45717E14E}" type="slidenum">
              <a:rPr lang="en-US" smtClean="0"/>
              <a:t>‹#›</a:t>
            </a:fld>
            <a:endParaRPr lang="en-US"/>
          </a:p>
        </p:txBody>
      </p:sp>
    </p:spTree>
    <p:extLst>
      <p:ext uri="{BB962C8B-B14F-4D97-AF65-F5344CB8AC3E}">
        <p14:creationId xmlns:p14="http://schemas.microsoft.com/office/powerpoint/2010/main" val="131383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C95C5-DBAB-2007-7BB7-04BED1167A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1C99B1-7425-F3FC-5500-51C8506DA7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23A2DA-834A-FE3E-47AE-C7D7917A38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CD3F98-00A9-E327-B33B-C6910B4381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A8F1E-D27F-934C-D9CA-9F07C91F04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F73940-C122-6701-74D2-52D9321961B2}"/>
              </a:ext>
            </a:extLst>
          </p:cNvPr>
          <p:cNvSpPr>
            <a:spLocks noGrp="1"/>
          </p:cNvSpPr>
          <p:nvPr>
            <p:ph type="dt" sz="half" idx="10"/>
          </p:nvPr>
        </p:nvSpPr>
        <p:spPr/>
        <p:txBody>
          <a:bodyPr/>
          <a:lstStyle/>
          <a:p>
            <a:fld id="{B57E9693-D617-41CB-BB31-2D9495CE0EDF}" type="datetimeFigureOut">
              <a:rPr lang="en-US" smtClean="0"/>
              <a:t>12/14/2022</a:t>
            </a:fld>
            <a:endParaRPr lang="en-US"/>
          </a:p>
        </p:txBody>
      </p:sp>
      <p:sp>
        <p:nvSpPr>
          <p:cNvPr id="8" name="Footer Placeholder 7">
            <a:extLst>
              <a:ext uri="{FF2B5EF4-FFF2-40B4-BE49-F238E27FC236}">
                <a16:creationId xmlns:a16="http://schemas.microsoft.com/office/drawing/2014/main" id="{464FBEF9-C165-344B-C3B4-DF9EA0C3FD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76C030-3EA9-F82F-390A-5694ECE5FE9D}"/>
              </a:ext>
            </a:extLst>
          </p:cNvPr>
          <p:cNvSpPr>
            <a:spLocks noGrp="1"/>
          </p:cNvSpPr>
          <p:nvPr>
            <p:ph type="sldNum" sz="quarter" idx="12"/>
          </p:nvPr>
        </p:nvSpPr>
        <p:spPr/>
        <p:txBody>
          <a:bodyPr/>
          <a:lstStyle/>
          <a:p>
            <a:fld id="{9D2FF58A-5437-403D-B943-8CA45717E14E}" type="slidenum">
              <a:rPr lang="en-US" smtClean="0"/>
              <a:t>‹#›</a:t>
            </a:fld>
            <a:endParaRPr lang="en-US"/>
          </a:p>
        </p:txBody>
      </p:sp>
    </p:spTree>
    <p:extLst>
      <p:ext uri="{BB962C8B-B14F-4D97-AF65-F5344CB8AC3E}">
        <p14:creationId xmlns:p14="http://schemas.microsoft.com/office/powerpoint/2010/main" val="8684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F8ED0-E170-BF56-1BBA-91F2792501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61009F-6D06-4ED9-AABB-A10CE7230CDF}"/>
              </a:ext>
            </a:extLst>
          </p:cNvPr>
          <p:cNvSpPr>
            <a:spLocks noGrp="1"/>
          </p:cNvSpPr>
          <p:nvPr>
            <p:ph type="dt" sz="half" idx="10"/>
          </p:nvPr>
        </p:nvSpPr>
        <p:spPr/>
        <p:txBody>
          <a:bodyPr/>
          <a:lstStyle/>
          <a:p>
            <a:fld id="{B57E9693-D617-41CB-BB31-2D9495CE0EDF}" type="datetimeFigureOut">
              <a:rPr lang="en-US" smtClean="0"/>
              <a:t>12/14/2022</a:t>
            </a:fld>
            <a:endParaRPr lang="en-US"/>
          </a:p>
        </p:txBody>
      </p:sp>
      <p:sp>
        <p:nvSpPr>
          <p:cNvPr id="4" name="Footer Placeholder 3">
            <a:extLst>
              <a:ext uri="{FF2B5EF4-FFF2-40B4-BE49-F238E27FC236}">
                <a16:creationId xmlns:a16="http://schemas.microsoft.com/office/drawing/2014/main" id="{10044A19-F6C0-3606-C682-1A2382D870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E99D34-E8EC-BF74-D53B-F32A94334D39}"/>
              </a:ext>
            </a:extLst>
          </p:cNvPr>
          <p:cNvSpPr>
            <a:spLocks noGrp="1"/>
          </p:cNvSpPr>
          <p:nvPr>
            <p:ph type="sldNum" sz="quarter" idx="12"/>
          </p:nvPr>
        </p:nvSpPr>
        <p:spPr/>
        <p:txBody>
          <a:bodyPr/>
          <a:lstStyle/>
          <a:p>
            <a:fld id="{9D2FF58A-5437-403D-B943-8CA45717E14E}" type="slidenum">
              <a:rPr lang="en-US" smtClean="0"/>
              <a:t>‹#›</a:t>
            </a:fld>
            <a:endParaRPr lang="en-US"/>
          </a:p>
        </p:txBody>
      </p:sp>
    </p:spTree>
    <p:extLst>
      <p:ext uri="{BB962C8B-B14F-4D97-AF65-F5344CB8AC3E}">
        <p14:creationId xmlns:p14="http://schemas.microsoft.com/office/powerpoint/2010/main" val="171108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D2219F-1992-E510-22F3-F4B669FFD58F}"/>
              </a:ext>
            </a:extLst>
          </p:cNvPr>
          <p:cNvSpPr>
            <a:spLocks noGrp="1"/>
          </p:cNvSpPr>
          <p:nvPr>
            <p:ph type="dt" sz="half" idx="10"/>
          </p:nvPr>
        </p:nvSpPr>
        <p:spPr/>
        <p:txBody>
          <a:bodyPr/>
          <a:lstStyle/>
          <a:p>
            <a:fld id="{B57E9693-D617-41CB-BB31-2D9495CE0EDF}" type="datetimeFigureOut">
              <a:rPr lang="en-US" smtClean="0"/>
              <a:t>12/14/2022</a:t>
            </a:fld>
            <a:endParaRPr lang="en-US"/>
          </a:p>
        </p:txBody>
      </p:sp>
      <p:sp>
        <p:nvSpPr>
          <p:cNvPr id="3" name="Footer Placeholder 2">
            <a:extLst>
              <a:ext uri="{FF2B5EF4-FFF2-40B4-BE49-F238E27FC236}">
                <a16:creationId xmlns:a16="http://schemas.microsoft.com/office/drawing/2014/main" id="{2BED025B-3F31-1E3A-848D-324E12833C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E68EE0-1514-C328-1F31-32028DEF9006}"/>
              </a:ext>
            </a:extLst>
          </p:cNvPr>
          <p:cNvSpPr>
            <a:spLocks noGrp="1"/>
          </p:cNvSpPr>
          <p:nvPr>
            <p:ph type="sldNum" sz="quarter" idx="12"/>
          </p:nvPr>
        </p:nvSpPr>
        <p:spPr/>
        <p:txBody>
          <a:bodyPr/>
          <a:lstStyle/>
          <a:p>
            <a:fld id="{9D2FF58A-5437-403D-B943-8CA45717E14E}" type="slidenum">
              <a:rPr lang="en-US" smtClean="0"/>
              <a:t>‹#›</a:t>
            </a:fld>
            <a:endParaRPr lang="en-US"/>
          </a:p>
        </p:txBody>
      </p:sp>
    </p:spTree>
    <p:extLst>
      <p:ext uri="{BB962C8B-B14F-4D97-AF65-F5344CB8AC3E}">
        <p14:creationId xmlns:p14="http://schemas.microsoft.com/office/powerpoint/2010/main" val="283381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EAA5-A79F-B150-8001-049CADBFFF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0299F3-2E92-3E1A-A979-9EFBA325B6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F5E2C2-3210-D8DF-1647-244E69CD9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8B3154-A8B7-104C-97E0-664AD9B6A65A}"/>
              </a:ext>
            </a:extLst>
          </p:cNvPr>
          <p:cNvSpPr>
            <a:spLocks noGrp="1"/>
          </p:cNvSpPr>
          <p:nvPr>
            <p:ph type="dt" sz="half" idx="10"/>
          </p:nvPr>
        </p:nvSpPr>
        <p:spPr/>
        <p:txBody>
          <a:bodyPr/>
          <a:lstStyle/>
          <a:p>
            <a:fld id="{B57E9693-D617-41CB-BB31-2D9495CE0EDF}" type="datetimeFigureOut">
              <a:rPr lang="en-US" smtClean="0"/>
              <a:t>12/14/2022</a:t>
            </a:fld>
            <a:endParaRPr lang="en-US"/>
          </a:p>
        </p:txBody>
      </p:sp>
      <p:sp>
        <p:nvSpPr>
          <p:cNvPr id="6" name="Footer Placeholder 5">
            <a:extLst>
              <a:ext uri="{FF2B5EF4-FFF2-40B4-BE49-F238E27FC236}">
                <a16:creationId xmlns:a16="http://schemas.microsoft.com/office/drawing/2014/main" id="{CC487A34-F9E2-F7F2-3762-72DC3FFD8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7D325-EECE-FA92-B8C8-19640E5BF7CB}"/>
              </a:ext>
            </a:extLst>
          </p:cNvPr>
          <p:cNvSpPr>
            <a:spLocks noGrp="1"/>
          </p:cNvSpPr>
          <p:nvPr>
            <p:ph type="sldNum" sz="quarter" idx="12"/>
          </p:nvPr>
        </p:nvSpPr>
        <p:spPr/>
        <p:txBody>
          <a:bodyPr/>
          <a:lstStyle/>
          <a:p>
            <a:fld id="{9D2FF58A-5437-403D-B943-8CA45717E14E}" type="slidenum">
              <a:rPr lang="en-US" smtClean="0"/>
              <a:t>‹#›</a:t>
            </a:fld>
            <a:endParaRPr lang="en-US"/>
          </a:p>
        </p:txBody>
      </p:sp>
    </p:spTree>
    <p:extLst>
      <p:ext uri="{BB962C8B-B14F-4D97-AF65-F5344CB8AC3E}">
        <p14:creationId xmlns:p14="http://schemas.microsoft.com/office/powerpoint/2010/main" val="37692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09F9-21CF-0E7F-89CF-A679976FD8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1FC9FD-12E2-C8B5-2CA2-5C955720C8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76ACC3-5812-0D5F-AA31-DD08097F8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150EB8-070B-C8E7-05EA-9ECFCDD128A0}"/>
              </a:ext>
            </a:extLst>
          </p:cNvPr>
          <p:cNvSpPr>
            <a:spLocks noGrp="1"/>
          </p:cNvSpPr>
          <p:nvPr>
            <p:ph type="dt" sz="half" idx="10"/>
          </p:nvPr>
        </p:nvSpPr>
        <p:spPr/>
        <p:txBody>
          <a:bodyPr/>
          <a:lstStyle/>
          <a:p>
            <a:fld id="{B57E9693-D617-41CB-BB31-2D9495CE0EDF}" type="datetimeFigureOut">
              <a:rPr lang="en-US" smtClean="0"/>
              <a:t>12/14/2022</a:t>
            </a:fld>
            <a:endParaRPr lang="en-US"/>
          </a:p>
        </p:txBody>
      </p:sp>
      <p:sp>
        <p:nvSpPr>
          <p:cNvPr id="6" name="Footer Placeholder 5">
            <a:extLst>
              <a:ext uri="{FF2B5EF4-FFF2-40B4-BE49-F238E27FC236}">
                <a16:creationId xmlns:a16="http://schemas.microsoft.com/office/drawing/2014/main" id="{1419B21F-C6EA-CAF5-782A-DD56732F8E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094D0-C3DE-A783-AD5D-CD6DCE97EC68}"/>
              </a:ext>
            </a:extLst>
          </p:cNvPr>
          <p:cNvSpPr>
            <a:spLocks noGrp="1"/>
          </p:cNvSpPr>
          <p:nvPr>
            <p:ph type="sldNum" sz="quarter" idx="12"/>
          </p:nvPr>
        </p:nvSpPr>
        <p:spPr/>
        <p:txBody>
          <a:bodyPr/>
          <a:lstStyle/>
          <a:p>
            <a:fld id="{9D2FF58A-5437-403D-B943-8CA45717E14E}" type="slidenum">
              <a:rPr lang="en-US" smtClean="0"/>
              <a:t>‹#›</a:t>
            </a:fld>
            <a:endParaRPr lang="en-US"/>
          </a:p>
        </p:txBody>
      </p:sp>
    </p:spTree>
    <p:extLst>
      <p:ext uri="{BB962C8B-B14F-4D97-AF65-F5344CB8AC3E}">
        <p14:creationId xmlns:p14="http://schemas.microsoft.com/office/powerpoint/2010/main" val="4063297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2E0962-25EA-70DF-D3AE-1E509DD10C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780D28-29B7-6D51-A197-A56D0DCC72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4A74B-D81B-0E73-1A4F-443C20F4E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7E9693-D617-41CB-BB31-2D9495CE0EDF}" type="datetimeFigureOut">
              <a:rPr lang="en-US" smtClean="0"/>
              <a:t>12/14/2022</a:t>
            </a:fld>
            <a:endParaRPr lang="en-US"/>
          </a:p>
        </p:txBody>
      </p:sp>
      <p:sp>
        <p:nvSpPr>
          <p:cNvPr id="5" name="Footer Placeholder 4">
            <a:extLst>
              <a:ext uri="{FF2B5EF4-FFF2-40B4-BE49-F238E27FC236}">
                <a16:creationId xmlns:a16="http://schemas.microsoft.com/office/drawing/2014/main" id="{10D04A8E-AC8F-7C5D-389E-CB42EFEA45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448A01-DD38-7392-981D-DC3DEDE386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FF58A-5437-403D-B943-8CA45717E14E}" type="slidenum">
              <a:rPr lang="en-US" smtClean="0"/>
              <a:t>‹#›</a:t>
            </a:fld>
            <a:endParaRPr lang="en-US"/>
          </a:p>
        </p:txBody>
      </p:sp>
    </p:spTree>
    <p:extLst>
      <p:ext uri="{BB962C8B-B14F-4D97-AF65-F5344CB8AC3E}">
        <p14:creationId xmlns:p14="http://schemas.microsoft.com/office/powerpoint/2010/main" val="3195123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7"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jpeg"/><Relationship Id="rId5" Type="http://schemas.openxmlformats.org/officeDocument/2006/relationships/hyperlink" Target="https://deepnote.com/@a_mas/Investigating-Netflix-Movies-Dataset-f0f270c8-c7e2-46e4-a149-786408ec0804" TargetMode="External"/><Relationship Id="rId4" Type="http://schemas.openxmlformats.org/officeDocument/2006/relationships/hyperlink" Target="https://wuraolaifeoluwa.medium.com/basic-data-wrangling-and-visualization-of-netflix-data-8b9609328f8c"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3.xml"/><Relationship Id="rId7" Type="http://schemas.openxmlformats.org/officeDocument/2006/relationships/diagramLayout" Target="../diagrams/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1.xml"/><Relationship Id="rId11" Type="http://schemas.openxmlformats.org/officeDocument/2006/relationships/image" Target="../media/image3.png"/><Relationship Id="rId5" Type="http://schemas.openxmlformats.org/officeDocument/2006/relationships/image" Target="../media/image2.jpeg"/><Relationship Id="rId10" Type="http://schemas.microsoft.com/office/2007/relationships/diagramDrawing" Target="../diagrams/drawing1.xml"/><Relationship Id="rId4" Type="http://schemas.openxmlformats.org/officeDocument/2006/relationships/image" Target="../media/image4.jpe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hyperlink" Target="https://www.kaggle.com/code/manuelcabrerag/netflix-data-cleaning-analysis-and-visualisation/data?select=netflix1.csv"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18663C4-2FFF-7822-8622-FDAA89F09B2E}"/>
              </a:ext>
            </a:extLst>
          </p:cNvPr>
          <p:cNvSpPr txBox="1"/>
          <p:nvPr/>
        </p:nvSpPr>
        <p:spPr>
          <a:xfrm>
            <a:off x="1155557" y="4551036"/>
            <a:ext cx="4284420" cy="1687143"/>
          </a:xfrm>
          <a:prstGeom prst="rect">
            <a:avLst/>
          </a:prstGeom>
        </p:spPr>
        <p:txBody>
          <a:bodyPr vert="horz" lIns="91440" tIns="45720" rIns="91440" bIns="45720" rtlCol="0" anchor="t">
            <a:normAutofit/>
          </a:bodyPr>
          <a:lstStyle/>
          <a:p>
            <a:pPr marL="0" marR="0">
              <a:lnSpc>
                <a:spcPct val="90000"/>
              </a:lnSpc>
              <a:spcBef>
                <a:spcPct val="0"/>
              </a:spcBef>
              <a:spcAft>
                <a:spcPts val="800"/>
              </a:spcAft>
            </a:pPr>
            <a:r>
              <a:rPr lang="en-US" sz="4400" b="1">
                <a:solidFill>
                  <a:schemeClr val="bg1"/>
                </a:solidFill>
                <a:effectLst/>
                <a:latin typeface="+mj-lt"/>
                <a:ea typeface="+mj-ea"/>
                <a:cs typeface="+mj-cs"/>
              </a:rPr>
              <a:t>NETFLIX</a:t>
            </a:r>
            <a:endParaRPr lang="en-US" sz="4400">
              <a:solidFill>
                <a:schemeClr val="bg1"/>
              </a:solidFill>
              <a:effectLst/>
              <a:latin typeface="+mj-lt"/>
              <a:ea typeface="+mj-ea"/>
              <a:cs typeface="+mj-cs"/>
            </a:endParaRPr>
          </a:p>
        </p:txBody>
      </p:sp>
      <p:sp>
        <p:nvSpPr>
          <p:cNvPr id="20" name="Rectangle 1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02D2530-7815-5B60-9FF9-44DB6EB17227}"/>
              </a:ext>
            </a:extLst>
          </p:cNvPr>
          <p:cNvPicPr>
            <a:picLocks noChangeAspect="1"/>
          </p:cNvPicPr>
          <p:nvPr/>
        </p:nvPicPr>
        <p:blipFill rotWithShape="1">
          <a:blip r:embed="rId5">
            <a:extLst>
              <a:ext uri="{28A0092B-C50C-407E-A947-70E740481C1C}">
                <a14:useLocalDpi xmlns:a14="http://schemas.microsoft.com/office/drawing/2010/main" val="0"/>
              </a:ext>
            </a:extLst>
          </a:blip>
          <a:srcRect t="13404" b="14212"/>
          <a:stretch/>
        </p:blipFill>
        <p:spPr>
          <a:xfrm>
            <a:off x="1155556" y="637762"/>
            <a:ext cx="9889765" cy="3579308"/>
          </a:xfrm>
          <a:prstGeom prst="rect">
            <a:avLst/>
          </a:prstGeom>
        </p:spPr>
      </p:pic>
      <p:sp>
        <p:nvSpPr>
          <p:cNvPr id="22" name="Rectangle 2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441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E5A1C75-4F29-35D3-92A4-874496E98804}"/>
              </a:ext>
            </a:extLst>
          </p:cNvPr>
          <p:cNvSpPr txBox="1"/>
          <p:nvPr/>
        </p:nvSpPr>
        <p:spPr>
          <a:xfrm>
            <a:off x="384649" y="6313649"/>
            <a:ext cx="5457341" cy="1463834"/>
          </a:xfrm>
          <a:prstGeom prst="rect">
            <a:avLst/>
          </a:prstGeom>
        </p:spPr>
        <p:txBody>
          <a:bodyPr vert="horz" lIns="91440" tIns="45720" rIns="91440" bIns="45720" rtlCol="0">
            <a:normAutofit/>
          </a:bodyPr>
          <a:lstStyle/>
          <a:p>
            <a:pPr>
              <a:lnSpc>
                <a:spcPct val="90000"/>
              </a:lnSpc>
              <a:spcAft>
                <a:spcPts val="600"/>
              </a:spcAft>
            </a:pPr>
            <a:r>
              <a:rPr lang="en-US" sz="1600" b="1">
                <a:solidFill>
                  <a:schemeClr val="bg1"/>
                </a:solidFill>
              </a:rPr>
              <a:t>INFO 5709 </a:t>
            </a:r>
            <a:r>
              <a:rPr lang="en-US" sz="1600" b="1" i="0">
                <a:solidFill>
                  <a:schemeClr val="bg1"/>
                </a:solidFill>
                <a:effectLst/>
              </a:rPr>
              <a:t>Data Visualization and Communication</a:t>
            </a:r>
          </a:p>
          <a:p>
            <a:pPr indent="-228600">
              <a:lnSpc>
                <a:spcPct val="90000"/>
              </a:lnSpc>
              <a:spcAft>
                <a:spcPts val="600"/>
              </a:spcAft>
              <a:buFont typeface="Arial" panose="020B0604020202020204" pitchFamily="34" charset="0"/>
              <a:buChar char="•"/>
            </a:pPr>
            <a:endParaRPr lang="en-US" sz="1600"/>
          </a:p>
        </p:txBody>
      </p:sp>
      <p:pic>
        <p:nvPicPr>
          <p:cNvPr id="6" name="Picture 10" descr="Logo, company name&#10;&#10;Description automatically generated">
            <a:extLst>
              <a:ext uri="{FF2B5EF4-FFF2-40B4-BE49-F238E27FC236}">
                <a16:creationId xmlns:a16="http://schemas.microsoft.com/office/drawing/2014/main" id="{9B21BA01-5D0A-DD10-28B8-39F863F54933}"/>
              </a:ext>
            </a:extLst>
          </p:cNvPr>
          <p:cNvPicPr>
            <a:picLocks noChangeAspect="1"/>
          </p:cNvPicPr>
          <p:nvPr/>
        </p:nvPicPr>
        <p:blipFill>
          <a:blip r:embed="rId6"/>
          <a:stretch>
            <a:fillRect/>
          </a:stretch>
        </p:blipFill>
        <p:spPr>
          <a:xfrm>
            <a:off x="11007481" y="58510"/>
            <a:ext cx="1099458" cy="827315"/>
          </a:xfrm>
          <a:prstGeom prst="rect">
            <a:avLst/>
          </a:prstGeom>
        </p:spPr>
      </p:pic>
      <p:pic>
        <p:nvPicPr>
          <p:cNvPr id="3" name="Audio 2">
            <a:hlinkClick r:id="" action="ppaction://media"/>
            <a:extLst>
              <a:ext uri="{FF2B5EF4-FFF2-40B4-BE49-F238E27FC236}">
                <a16:creationId xmlns:a16="http://schemas.microsoft.com/office/drawing/2014/main" id="{AA38994C-34F5-67E9-E529-7289BF6062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58600179"/>
      </p:ext>
    </p:extLst>
  </p:cSld>
  <p:clrMapOvr>
    <a:masterClrMapping/>
  </p:clrMapOvr>
  <mc:AlternateContent xmlns:mc="http://schemas.openxmlformats.org/markup-compatibility/2006">
    <mc:Choice xmlns:p14="http://schemas.microsoft.com/office/powerpoint/2010/main" Requires="p14">
      <p:transition spd="slow" p14:dur="2000" advTm="14952"/>
    </mc:Choice>
    <mc:Fallback>
      <p:transition spd="slow" advTm="14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42891-4A0A-40CD-FB04-AD0F2DDB2221}"/>
              </a:ext>
            </a:extLst>
          </p:cNvPr>
          <p:cNvSpPr txBox="1"/>
          <p:nvPr/>
        </p:nvSpPr>
        <p:spPr>
          <a:xfrm>
            <a:off x="3723788" y="496424"/>
            <a:ext cx="50605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nSpc>
                <a:spcPct val="100000"/>
              </a:lnSpc>
              <a:defRPr cap="all"/>
            </a:pPr>
            <a:r>
              <a:rPr lang="en-US" sz="4000" b="1"/>
              <a:t>Data Pre-Processing</a:t>
            </a: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29245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 </a:t>
            </a:r>
            <a:r>
              <a:rPr lang="en-US">
                <a:ea typeface="+mn-lt"/>
                <a:cs typeface="+mn-lt"/>
              </a:rPr>
              <a:t> </a:t>
            </a:r>
            <a:endParaRPr lang="en-US"/>
          </a:p>
          <a:p>
            <a:r>
              <a:rPr lang="en-US" b="1">
                <a:ea typeface="+mn-lt"/>
                <a:cs typeface="+mn-lt"/>
              </a:rPr>
              <a:t>Variable 'duration' has the wrong data type</a:t>
            </a:r>
            <a:r>
              <a:rPr lang="en-US">
                <a:ea typeface="+mn-lt"/>
                <a:cs typeface="+mn-lt"/>
              </a:rPr>
              <a:t> </a:t>
            </a:r>
            <a:endParaRPr lang="en-US"/>
          </a:p>
          <a:p>
            <a:r>
              <a:rPr lang="en-US" b="1">
                <a:ea typeface="+mn-lt"/>
                <a:cs typeface="+mn-lt"/>
              </a:rPr>
              <a:t> </a:t>
            </a:r>
            <a:r>
              <a:rPr lang="en-US">
                <a:ea typeface="+mn-lt"/>
                <a:cs typeface="+mn-lt"/>
              </a:rPr>
              <a:t> </a:t>
            </a:r>
            <a:endParaRPr lang="en-US"/>
          </a:p>
          <a:p>
            <a:r>
              <a:rPr lang="en-US">
                <a:ea typeface="+mn-lt"/>
                <a:cs typeface="+mn-lt"/>
              </a:rPr>
              <a:t>While movies and TV shows were combined into a single </a:t>
            </a:r>
            <a:r>
              <a:rPr lang="en-US" err="1">
                <a:ea typeface="+mn-lt"/>
                <a:cs typeface="+mn-lt"/>
              </a:rPr>
              <a:t>dataframe</a:t>
            </a:r>
            <a:r>
              <a:rPr lang="en-US">
                <a:ea typeface="+mn-lt"/>
                <a:cs typeface="+mn-lt"/>
              </a:rPr>
              <a:t>, it was not possible to easily compare the length of these medias. However, now that they are separated each of these variables are not require to be kept as an object; but instead they should be integers. </a:t>
            </a:r>
            <a:endParaRPr lang="en-US"/>
          </a:p>
          <a:p>
            <a:endParaRPr lang="en-US">
              <a:cs typeface="Calibri" panose="020F0502020204030204"/>
            </a:endParaRPr>
          </a:p>
          <a:p>
            <a:r>
              <a:rPr lang="en-US" b="1">
                <a:ea typeface="+mn-lt"/>
                <a:cs typeface="+mn-lt"/>
              </a:rPr>
              <a:t>Storing:</a:t>
            </a:r>
            <a:r>
              <a:rPr lang="en-US">
                <a:ea typeface="+mn-lt"/>
                <a:cs typeface="+mn-lt"/>
              </a:rPr>
              <a:t> </a:t>
            </a:r>
            <a:endParaRPr lang="en-US"/>
          </a:p>
          <a:p>
            <a:r>
              <a:rPr lang="en-US">
                <a:ea typeface="+mn-lt"/>
                <a:cs typeface="+mn-lt"/>
              </a:rPr>
              <a:t>In this step we will store the </a:t>
            </a:r>
            <a:r>
              <a:rPr lang="en-US" err="1">
                <a:ea typeface="+mn-lt"/>
                <a:cs typeface="+mn-lt"/>
              </a:rPr>
              <a:t>dataframes</a:t>
            </a:r>
            <a:r>
              <a:rPr lang="en-US">
                <a:ea typeface="+mn-lt"/>
                <a:cs typeface="+mn-lt"/>
              </a:rPr>
              <a:t> into CSV files. </a:t>
            </a:r>
          </a:p>
          <a:p>
            <a:endParaRPr lang="en-US">
              <a:cs typeface="Calibri"/>
            </a:endParaRPr>
          </a:p>
          <a:p>
            <a:endParaRPr lang="en-IN" b="1">
              <a:latin typeface="Times New Roman"/>
              <a:ea typeface="+mn-lt"/>
              <a:cs typeface="Times New Roman"/>
            </a:endParaRPr>
          </a:p>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4"/>
          <a:stretch>
            <a:fillRect/>
          </a:stretch>
        </p:blipFill>
        <p:spPr>
          <a:xfrm>
            <a:off x="11092542" y="19050"/>
            <a:ext cx="1099458" cy="82731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223283" y="6510163"/>
            <a:ext cx="36249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INFO 5709 </a:t>
            </a:r>
            <a:r>
              <a:rPr lang="en-US" sz="1200" b="1" i="0">
                <a:solidFill>
                  <a:schemeClr val="accent6"/>
                </a:solidFill>
                <a:effectLst/>
                <a:latin typeface="Calibri Light" panose="020F0302020204030204" pitchFamily="34" charset="0"/>
                <a:ea typeface="Calibri Light" panose="020F0302020204030204" pitchFamily="34" charset="0"/>
                <a:cs typeface="Calibri Light" panose="020F0302020204030204" pitchFamily="34" charset="0"/>
              </a:rPr>
              <a:t>Data Visualization and Communication</a:t>
            </a:r>
          </a:p>
          <a:p>
            <a:pPr algn="r"/>
            <a:endParaRPr lang="en-US" sz="1200">
              <a:solidFill>
                <a:srgbClr val="045C75"/>
              </a:solidFill>
              <a:cs typeface="Calibri"/>
            </a:endParaRPr>
          </a:p>
        </p:txBody>
      </p:sp>
      <p:pic>
        <p:nvPicPr>
          <p:cNvPr id="1026" name="Picture 2" descr="19 Fun Data Sets to Analyze and Level Up Your Portfolio">
            <a:extLst>
              <a:ext uri="{FF2B5EF4-FFF2-40B4-BE49-F238E27FC236}">
                <a16:creationId xmlns:a16="http://schemas.microsoft.com/office/drawing/2014/main" id="{78CB9A7D-347A-0E6D-A2E8-041DAA5324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0579" y="2245490"/>
            <a:ext cx="4746621" cy="364602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129B5D23-1448-F96E-46A2-27C768402A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69491112"/>
      </p:ext>
    </p:extLst>
  </p:cSld>
  <p:clrMapOvr>
    <a:masterClrMapping/>
  </p:clrMapOvr>
  <mc:AlternateContent xmlns:mc="http://schemas.openxmlformats.org/markup-compatibility/2006">
    <mc:Choice xmlns:p14="http://schemas.microsoft.com/office/powerpoint/2010/main" Requires="p14">
      <p:transition spd="slow" p14:dur="2000" advTm="24739"/>
    </mc:Choice>
    <mc:Fallback>
      <p:transition spd="slow" advTm="24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42891-4A0A-40CD-FB04-AD0F2DDB2221}"/>
              </a:ext>
            </a:extLst>
          </p:cNvPr>
          <p:cNvSpPr txBox="1"/>
          <p:nvPr/>
        </p:nvSpPr>
        <p:spPr>
          <a:xfrm>
            <a:off x="3094309" y="385989"/>
            <a:ext cx="694894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cap="all"/>
            </a:pPr>
            <a:r>
              <a:rPr lang="en-IN" sz="4000" b="1">
                <a:ea typeface="+mn-lt"/>
                <a:cs typeface="+mn-lt"/>
              </a:rPr>
              <a:t>Exploratory Data Analysis</a:t>
            </a:r>
            <a:endParaRPr lang="en-US" sz="4000" b="1">
              <a:ea typeface="+mn-lt"/>
              <a:cs typeface="+mn-lt"/>
            </a:endParaRPr>
          </a:p>
          <a:p>
            <a:pPr>
              <a:defRPr cap="all"/>
            </a:pPr>
            <a:endParaRPr lang="en-US" sz="4000" b="1">
              <a:cs typeface="Calibri"/>
            </a:endParaRP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ea typeface="+mn-lt"/>
                <a:cs typeface="+mn-lt"/>
              </a:rPr>
              <a:t>Analysing</a:t>
            </a:r>
            <a:r>
              <a:rPr lang="en-US" b="1">
                <a:ea typeface="+mn-lt"/>
                <a:cs typeface="+mn-lt"/>
              </a:rPr>
              <a:t> and </a:t>
            </a:r>
            <a:r>
              <a:rPr lang="en-US" b="1" err="1">
                <a:ea typeface="+mn-lt"/>
                <a:cs typeface="+mn-lt"/>
              </a:rPr>
              <a:t>Visualisation</a:t>
            </a:r>
            <a:r>
              <a:rPr lang="en-US" b="1">
                <a:ea typeface="+mn-lt"/>
                <a:cs typeface="+mn-lt"/>
              </a:rPr>
              <a:t> of Data</a:t>
            </a:r>
            <a:r>
              <a:rPr lang="en-US">
                <a:ea typeface="+mn-lt"/>
                <a:cs typeface="+mn-lt"/>
              </a:rPr>
              <a:t> </a:t>
            </a:r>
            <a:endParaRPr lang="en-US"/>
          </a:p>
          <a:p>
            <a:endParaRPr lang="en-US">
              <a:cs typeface="Calibri"/>
            </a:endParaRPr>
          </a:p>
          <a:p>
            <a:r>
              <a:rPr lang="en-US">
                <a:ea typeface="+mn-lt"/>
                <a:cs typeface="+mn-lt"/>
              </a:rPr>
              <a:t>In this section of the report we will explore the answers for the following questions: </a:t>
            </a:r>
          </a:p>
          <a:p>
            <a:pPr marL="285750" indent="-285750">
              <a:buFont typeface="Wingdings"/>
              <a:buChar char="§"/>
            </a:pPr>
            <a:r>
              <a:rPr lang="en-US">
                <a:ea typeface="+mn-lt"/>
                <a:cs typeface="+mn-lt"/>
              </a:rPr>
              <a:t>Which country produced the most of Netflix's media? </a:t>
            </a:r>
            <a:endParaRPr lang="en-US">
              <a:cs typeface="Calibri" panose="020F0502020204030204"/>
            </a:endParaRPr>
          </a:p>
          <a:p>
            <a:pPr marL="285750" indent="-285750">
              <a:buFont typeface="Wingdings"/>
              <a:buChar char="§"/>
            </a:pPr>
            <a:r>
              <a:rPr lang="en-US">
                <a:ea typeface="+mn-lt"/>
                <a:cs typeface="+mn-lt"/>
              </a:rPr>
              <a:t>Which Director produced the most of Netflix's media? </a:t>
            </a:r>
          </a:p>
          <a:p>
            <a:pPr marL="285750" indent="-285750">
              <a:buFont typeface="Wingdings"/>
              <a:buChar char="§"/>
            </a:pPr>
            <a:r>
              <a:rPr lang="en-US">
                <a:ea typeface="+mn-lt"/>
                <a:cs typeface="+mn-lt"/>
              </a:rPr>
              <a:t> what Listings  produced the most of Netflix's media? </a:t>
            </a:r>
          </a:p>
          <a:p>
            <a:pPr marL="285750" indent="-285750">
              <a:buFont typeface="Wingdings"/>
              <a:buChar char="§"/>
            </a:pPr>
            <a:r>
              <a:rPr lang="en-US">
                <a:ea typeface="+mn-lt"/>
                <a:cs typeface="+mn-lt"/>
              </a:rPr>
              <a:t> What length of the movies and seasons are high? </a:t>
            </a:r>
            <a:endParaRPr lang="en-US">
              <a:cs typeface="Calibri" panose="020F0502020204030204"/>
            </a:endParaRPr>
          </a:p>
          <a:p>
            <a:pPr marL="285750" indent="-285750">
              <a:buFont typeface="Wingdings"/>
              <a:buChar char="§"/>
            </a:pPr>
            <a:r>
              <a:rPr lang="en-US">
                <a:ea typeface="+mn-lt"/>
                <a:cs typeface="+mn-lt"/>
              </a:rPr>
              <a:t>What type of media has Netflix produced the most? </a:t>
            </a:r>
            <a:endParaRPr lang="en-US">
              <a:cs typeface="Calibri" panose="020F0502020204030204"/>
            </a:endParaRPr>
          </a:p>
          <a:p>
            <a:pPr marL="285750" indent="-285750">
              <a:buFont typeface="Wingdings"/>
              <a:buChar char="§"/>
            </a:pPr>
            <a:r>
              <a:rPr lang="en-US">
                <a:ea typeface="+mn-lt"/>
                <a:cs typeface="+mn-lt"/>
              </a:rPr>
              <a:t>Which month the media is high for releases? </a:t>
            </a:r>
            <a:endParaRPr lang="en-US">
              <a:cs typeface="Calibri" panose="020F0502020204030204"/>
            </a:endParaRPr>
          </a:p>
          <a:p>
            <a:pPr marL="285750" indent="-285750">
              <a:buFont typeface="Wingdings"/>
              <a:buChar char="§"/>
            </a:pPr>
            <a:r>
              <a:rPr lang="en-US">
                <a:ea typeface="+mn-lt"/>
                <a:cs typeface="+mn-lt"/>
              </a:rPr>
              <a:t>Which listings are high for different media types? </a:t>
            </a:r>
          </a:p>
          <a:p>
            <a:pPr marL="285750" indent="-285750">
              <a:buFont typeface="Wingdings"/>
              <a:buChar char="§"/>
            </a:pPr>
            <a:r>
              <a:rPr lang="en-US">
                <a:ea typeface="+mn-lt"/>
                <a:cs typeface="+mn-lt"/>
              </a:rPr>
              <a:t>Which day the media is high for releases? </a:t>
            </a:r>
            <a:endParaRPr lang="en-US">
              <a:cs typeface="Calibri" panose="020F0502020204030204"/>
            </a:endParaRPr>
          </a:p>
          <a:p>
            <a:pPr marL="285750" indent="-285750">
              <a:buFont typeface="Wingdings"/>
              <a:buChar char="§"/>
            </a:pPr>
            <a:r>
              <a:rPr lang="en-US">
                <a:ea typeface="+mn-lt"/>
                <a:cs typeface="+mn-lt"/>
              </a:rPr>
              <a:t>Which ratings stood high in what media? </a:t>
            </a:r>
            <a:endParaRPr lang="en-US">
              <a:cs typeface="Calibri" panose="020F0502020204030204"/>
            </a:endParaRPr>
          </a:p>
          <a:p>
            <a:pPr marL="285750" indent="-285750">
              <a:buFont typeface="Wingdings"/>
              <a:buChar char="§"/>
            </a:pPr>
            <a:r>
              <a:rPr lang="en-US">
                <a:ea typeface="+mn-lt"/>
                <a:cs typeface="+mn-lt"/>
              </a:rPr>
              <a:t> Which year the media is high for releases? </a:t>
            </a:r>
          </a:p>
          <a:p>
            <a:pPr marL="285750" indent="-285750">
              <a:buFont typeface="Wingdings"/>
              <a:buChar char="§"/>
            </a:pPr>
            <a:r>
              <a:rPr lang="en-US">
                <a:ea typeface="+mn-lt"/>
                <a:cs typeface="+mn-lt"/>
              </a:rPr>
              <a:t>Has Netflix's media classification changed? </a:t>
            </a:r>
          </a:p>
          <a:p>
            <a:pPr marL="285750" indent="-285750">
              <a:buFont typeface="Wingdings"/>
              <a:buChar char="§"/>
            </a:pPr>
            <a:r>
              <a:rPr lang="en-US">
                <a:ea typeface="+mn-lt"/>
                <a:cs typeface="+mn-lt"/>
              </a:rPr>
              <a:t>What are the most popular genres for countries that produced media? </a:t>
            </a: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4"/>
          <a:stretch>
            <a:fillRect/>
          </a:stretch>
        </p:blipFill>
        <p:spPr>
          <a:xfrm>
            <a:off x="11092542" y="19050"/>
            <a:ext cx="1099458" cy="82731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223283" y="6510163"/>
            <a:ext cx="36249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INFO 5709 </a:t>
            </a:r>
            <a:r>
              <a:rPr lang="en-US" sz="1200" b="1" i="0">
                <a:solidFill>
                  <a:schemeClr val="accent6"/>
                </a:solidFill>
                <a:effectLst/>
                <a:latin typeface="Calibri Light" panose="020F0302020204030204" pitchFamily="34" charset="0"/>
                <a:ea typeface="Calibri Light" panose="020F0302020204030204" pitchFamily="34" charset="0"/>
                <a:cs typeface="Calibri Light" panose="020F0302020204030204" pitchFamily="34" charset="0"/>
              </a:rPr>
              <a:t>Data Visualization and Communication</a:t>
            </a:r>
          </a:p>
          <a:p>
            <a:pPr algn="r"/>
            <a:endParaRPr lang="en-US" sz="1200">
              <a:solidFill>
                <a:srgbClr val="045C75"/>
              </a:solidFill>
              <a:cs typeface="Calibri"/>
            </a:endParaRPr>
          </a:p>
        </p:txBody>
      </p:sp>
      <p:pic>
        <p:nvPicPr>
          <p:cNvPr id="41" name="Picture 41" descr="A picture containing text, clipart&#10;&#10;Description automatically generated">
            <a:extLst>
              <a:ext uri="{FF2B5EF4-FFF2-40B4-BE49-F238E27FC236}">
                <a16:creationId xmlns:a16="http://schemas.microsoft.com/office/drawing/2014/main" id="{1D71E4C2-8EB4-F48D-742E-15FA0FF5DA16}"/>
              </a:ext>
            </a:extLst>
          </p:cNvPr>
          <p:cNvPicPr>
            <a:picLocks noChangeAspect="1"/>
          </p:cNvPicPr>
          <p:nvPr/>
        </p:nvPicPr>
        <p:blipFill>
          <a:blip r:embed="rId5"/>
          <a:stretch>
            <a:fillRect/>
          </a:stretch>
        </p:blipFill>
        <p:spPr>
          <a:xfrm>
            <a:off x="6945824" y="1541349"/>
            <a:ext cx="4848386" cy="4227336"/>
          </a:xfrm>
          <a:prstGeom prst="rect">
            <a:avLst/>
          </a:prstGeom>
        </p:spPr>
      </p:pic>
      <p:pic>
        <p:nvPicPr>
          <p:cNvPr id="4" name="Audio 3">
            <a:hlinkClick r:id="" action="ppaction://media"/>
            <a:extLst>
              <a:ext uri="{FF2B5EF4-FFF2-40B4-BE49-F238E27FC236}">
                <a16:creationId xmlns:a16="http://schemas.microsoft.com/office/drawing/2014/main" id="{09B9F3CC-9C25-9DE4-A3AD-7425395B91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97269962"/>
      </p:ext>
    </p:extLst>
  </p:cSld>
  <p:clrMapOvr>
    <a:masterClrMapping/>
  </p:clrMapOvr>
  <mc:AlternateContent xmlns:mc="http://schemas.openxmlformats.org/markup-compatibility/2006">
    <mc:Choice xmlns:p14="http://schemas.microsoft.com/office/powerpoint/2010/main" Requires="p14">
      <p:transition spd="slow" p14:dur="2000" advTm="48075"/>
    </mc:Choice>
    <mc:Fallback>
      <p:transition spd="slow" advTm="48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42891-4A0A-40CD-FB04-AD0F2DDB2221}"/>
              </a:ext>
            </a:extLst>
          </p:cNvPr>
          <p:cNvSpPr txBox="1"/>
          <p:nvPr/>
        </p:nvSpPr>
        <p:spPr>
          <a:xfrm>
            <a:off x="838200" y="585216"/>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defRPr cap="all"/>
            </a:pPr>
            <a:r>
              <a:rPr lang="en-US" sz="4400" b="1">
                <a:solidFill>
                  <a:schemeClr val="bg1"/>
                </a:solidFill>
                <a:latin typeface="+mj-lt"/>
                <a:ea typeface="+mj-ea"/>
                <a:cs typeface="+mj-cs"/>
              </a:rPr>
              <a:t>Exploratory Data Analysis</a:t>
            </a:r>
          </a:p>
          <a:p>
            <a:pPr>
              <a:lnSpc>
                <a:spcPct val="90000"/>
              </a:lnSpc>
              <a:spcBef>
                <a:spcPct val="0"/>
              </a:spcBef>
              <a:spcAft>
                <a:spcPts val="600"/>
              </a:spcAft>
              <a:defRPr cap="all"/>
            </a:pPr>
            <a:endParaRPr lang="en-US" sz="4400" b="1">
              <a:solidFill>
                <a:schemeClr val="bg1"/>
              </a:solidFill>
              <a:latin typeface="+mj-lt"/>
              <a:ea typeface="+mj-ea"/>
              <a:cs typeface="+mj-cs"/>
            </a:endParaRPr>
          </a:p>
        </p:txBody>
      </p:sp>
      <p:pic>
        <p:nvPicPr>
          <p:cNvPr id="4" name="Picture 4" descr="Text&#10;&#10;Description automatically generated">
            <a:extLst>
              <a:ext uri="{FF2B5EF4-FFF2-40B4-BE49-F238E27FC236}">
                <a16:creationId xmlns:a16="http://schemas.microsoft.com/office/drawing/2014/main" id="{6A5B0DF1-DF9F-B905-7B3E-0BAD80AC4C04}"/>
              </a:ext>
            </a:extLst>
          </p:cNvPr>
          <p:cNvPicPr>
            <a:picLocks noChangeAspect="1"/>
          </p:cNvPicPr>
          <p:nvPr/>
        </p:nvPicPr>
        <p:blipFill rotWithShape="1">
          <a:blip r:embed="rId4"/>
          <a:srcRect l="144" r="3164" b="-1"/>
          <a:stretch/>
        </p:blipFill>
        <p:spPr>
          <a:xfrm>
            <a:off x="841248" y="2516777"/>
            <a:ext cx="6236208" cy="366018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b="1">
                <a:ea typeface="+mn-lt"/>
                <a:cs typeface="+mn-lt"/>
              </a:rPr>
              <a:t>Inference: </a:t>
            </a:r>
            <a:r>
              <a:rPr lang="en-US" sz="2200">
                <a:ea typeface="+mn-lt"/>
                <a:cs typeface="+mn-lt"/>
              </a:rPr>
              <a:t>United States has the highest media contribution. </a:t>
            </a:r>
            <a:endParaRPr lang="en-US">
              <a:cs typeface="Calibri" panose="020F0502020204030204"/>
            </a:endParaRP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5"/>
          <a:stretch>
            <a:fillRect/>
          </a:stretch>
        </p:blipFill>
        <p:spPr>
          <a:xfrm>
            <a:off x="11092542" y="19050"/>
            <a:ext cx="1099458" cy="827315"/>
          </a:xfrm>
          <a:prstGeom prst="rect">
            <a:avLst/>
          </a:prstGeom>
        </p:spPr>
      </p:pic>
      <p:pic>
        <p:nvPicPr>
          <p:cNvPr id="5" name="Audio 4">
            <a:hlinkClick r:id="" action="ppaction://media"/>
            <a:extLst>
              <a:ext uri="{FF2B5EF4-FFF2-40B4-BE49-F238E27FC236}">
                <a16:creationId xmlns:a16="http://schemas.microsoft.com/office/drawing/2014/main" id="{5A1AD03A-BF80-7F50-9EF9-BB652186E7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12686620"/>
      </p:ext>
    </p:extLst>
  </p:cSld>
  <p:clrMapOvr>
    <a:masterClrMapping/>
  </p:clrMapOvr>
  <mc:AlternateContent xmlns:mc="http://schemas.openxmlformats.org/markup-compatibility/2006">
    <mc:Choice xmlns:p14="http://schemas.microsoft.com/office/powerpoint/2010/main" Requires="p14">
      <p:transition spd="slow" p14:dur="2000" advTm="16844"/>
    </mc:Choice>
    <mc:Fallback>
      <p:transition spd="slow" advTm="16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42891-4A0A-40CD-FB04-AD0F2DDB2221}"/>
              </a:ext>
            </a:extLst>
          </p:cNvPr>
          <p:cNvSpPr txBox="1"/>
          <p:nvPr/>
        </p:nvSpPr>
        <p:spPr>
          <a:xfrm>
            <a:off x="838200" y="585216"/>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defRPr cap="all"/>
            </a:pPr>
            <a:r>
              <a:rPr lang="en-US" sz="4400" b="1">
                <a:solidFill>
                  <a:schemeClr val="bg1"/>
                </a:solidFill>
                <a:latin typeface="+mj-lt"/>
                <a:ea typeface="+mj-ea"/>
                <a:cs typeface="+mj-cs"/>
              </a:rPr>
              <a:t>Exploratory Data Analysis</a:t>
            </a:r>
          </a:p>
          <a:p>
            <a:pPr>
              <a:lnSpc>
                <a:spcPct val="90000"/>
              </a:lnSpc>
              <a:spcBef>
                <a:spcPct val="0"/>
              </a:spcBef>
              <a:spcAft>
                <a:spcPts val="600"/>
              </a:spcAft>
              <a:defRPr cap="all"/>
            </a:pPr>
            <a:endParaRPr lang="en-US" sz="4400" b="1">
              <a:solidFill>
                <a:schemeClr val="bg1"/>
              </a:solidFill>
              <a:latin typeface="+mj-lt"/>
              <a:ea typeface="+mj-ea"/>
              <a:cs typeface="+mj-cs"/>
            </a:endParaRPr>
          </a:p>
        </p:txBody>
      </p:sp>
      <p:sp>
        <p:nvSpPr>
          <p:cNvPr id="3" name="TextBox 2">
            <a:extLst>
              <a:ext uri="{FF2B5EF4-FFF2-40B4-BE49-F238E27FC236}">
                <a16:creationId xmlns:a16="http://schemas.microsoft.com/office/drawing/2014/main" id="{72B0BD62-C695-6603-39AA-F330BAA84343}"/>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b="1">
                <a:ea typeface="+mn-lt"/>
                <a:cs typeface="+mn-lt"/>
              </a:rPr>
              <a:t>Inference: </a:t>
            </a:r>
            <a:r>
              <a:rPr lang="en-US" sz="2200">
                <a:ea typeface="+mn-lt"/>
                <a:cs typeface="+mn-lt"/>
              </a:rPr>
              <a:t>Given contribution is high in Netflix media</a:t>
            </a:r>
            <a:r>
              <a:rPr lang="en-US" sz="2200" b="1">
                <a:ea typeface="+mn-lt"/>
                <a:cs typeface="+mn-lt"/>
              </a:rPr>
              <a:t>.</a:t>
            </a:r>
            <a:r>
              <a:rPr lang="en-US" sz="2200">
                <a:ea typeface="+mn-lt"/>
                <a:cs typeface="+mn-lt"/>
              </a:rPr>
              <a:t> </a:t>
            </a:r>
            <a:endParaRPr lang="en-US"/>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4"/>
          <a:stretch>
            <a:fillRect/>
          </a:stretch>
        </p:blipFill>
        <p:spPr>
          <a:xfrm>
            <a:off x="11092542" y="19050"/>
            <a:ext cx="1099458" cy="827315"/>
          </a:xfrm>
          <a:prstGeom prst="rect">
            <a:avLst/>
          </a:prstGeom>
        </p:spPr>
      </p:pic>
      <p:pic>
        <p:nvPicPr>
          <p:cNvPr id="5" name="Picture 6" descr="A picture containing text, newspaper&#10;&#10;Description automatically generated">
            <a:extLst>
              <a:ext uri="{FF2B5EF4-FFF2-40B4-BE49-F238E27FC236}">
                <a16:creationId xmlns:a16="http://schemas.microsoft.com/office/drawing/2014/main" id="{91A32B3E-1728-F324-3B6B-23ABD8D6585A}"/>
              </a:ext>
            </a:extLst>
          </p:cNvPr>
          <p:cNvPicPr>
            <a:picLocks noChangeAspect="1"/>
          </p:cNvPicPr>
          <p:nvPr/>
        </p:nvPicPr>
        <p:blipFill>
          <a:blip r:embed="rId5"/>
          <a:stretch>
            <a:fillRect/>
          </a:stretch>
        </p:blipFill>
        <p:spPr>
          <a:xfrm>
            <a:off x="746502" y="2651274"/>
            <a:ext cx="6721098" cy="3854368"/>
          </a:xfrm>
          <a:prstGeom prst="rect">
            <a:avLst/>
          </a:prstGeom>
        </p:spPr>
      </p:pic>
      <p:pic>
        <p:nvPicPr>
          <p:cNvPr id="4" name="Audio 3">
            <a:hlinkClick r:id="" action="ppaction://media"/>
            <a:extLst>
              <a:ext uri="{FF2B5EF4-FFF2-40B4-BE49-F238E27FC236}">
                <a16:creationId xmlns:a16="http://schemas.microsoft.com/office/drawing/2014/main" id="{D7716BFE-7B6E-9039-93BE-98B2ECD052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57155770"/>
      </p:ext>
    </p:extLst>
  </p:cSld>
  <p:clrMapOvr>
    <a:masterClrMapping/>
  </p:clrMapOvr>
  <mc:AlternateContent xmlns:mc="http://schemas.openxmlformats.org/markup-compatibility/2006">
    <mc:Choice xmlns:p14="http://schemas.microsoft.com/office/powerpoint/2010/main" Requires="p14">
      <p:transition spd="slow" p14:dur="2000" advTm="13779"/>
    </mc:Choice>
    <mc:Fallback>
      <p:transition spd="slow" advTm="13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42891-4A0A-40CD-FB04-AD0F2DDB2221}"/>
              </a:ext>
            </a:extLst>
          </p:cNvPr>
          <p:cNvSpPr txBox="1"/>
          <p:nvPr/>
        </p:nvSpPr>
        <p:spPr>
          <a:xfrm>
            <a:off x="838200" y="585216"/>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defRPr cap="all"/>
            </a:pPr>
            <a:r>
              <a:rPr lang="en-US" sz="4400" b="1">
                <a:solidFill>
                  <a:schemeClr val="bg1"/>
                </a:solidFill>
                <a:latin typeface="+mj-lt"/>
                <a:ea typeface="+mj-ea"/>
                <a:cs typeface="+mj-cs"/>
              </a:rPr>
              <a:t>Exploratory Data Analysis</a:t>
            </a:r>
          </a:p>
          <a:p>
            <a:pPr>
              <a:lnSpc>
                <a:spcPct val="90000"/>
              </a:lnSpc>
              <a:spcBef>
                <a:spcPct val="0"/>
              </a:spcBef>
              <a:spcAft>
                <a:spcPts val="600"/>
              </a:spcAft>
              <a:defRPr cap="all"/>
            </a:pPr>
            <a:endParaRPr lang="en-US" sz="4400" b="1">
              <a:solidFill>
                <a:schemeClr val="bg1"/>
              </a:solidFill>
              <a:latin typeface="+mj-lt"/>
              <a:ea typeface="+mj-ea"/>
              <a:cs typeface="+mj-cs"/>
            </a:endParaRPr>
          </a:p>
        </p:txBody>
      </p:sp>
      <p:sp>
        <p:nvSpPr>
          <p:cNvPr id="3" name="TextBox 2">
            <a:extLst>
              <a:ext uri="{FF2B5EF4-FFF2-40B4-BE49-F238E27FC236}">
                <a16:creationId xmlns:a16="http://schemas.microsoft.com/office/drawing/2014/main" id="{72B0BD62-C695-6603-39AA-F330BAA84343}"/>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b="1">
                <a:ea typeface="+mn-lt"/>
                <a:cs typeface="+mn-lt"/>
              </a:rPr>
              <a:t>Inference:</a:t>
            </a:r>
            <a:r>
              <a:rPr lang="en-US" sz="2200">
                <a:ea typeface="+mn-lt"/>
                <a:cs typeface="+mn-lt"/>
              </a:rPr>
              <a:t> TV Shows are listed high in overall listings. </a:t>
            </a:r>
            <a:endParaRPr lang="en-US">
              <a:ea typeface="+mn-lt"/>
              <a:cs typeface="+mn-lt"/>
            </a:endParaRP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4"/>
          <a:stretch>
            <a:fillRect/>
          </a:stretch>
        </p:blipFill>
        <p:spPr>
          <a:xfrm>
            <a:off x="11092542" y="19050"/>
            <a:ext cx="1099458" cy="827315"/>
          </a:xfrm>
          <a:prstGeom prst="rect">
            <a:avLst/>
          </a:prstGeom>
        </p:spPr>
      </p:pic>
      <p:pic>
        <p:nvPicPr>
          <p:cNvPr id="4" name="Picture 6" descr="A picture containing text, newspaper, screenshot&#10;&#10;Description automatically generated">
            <a:extLst>
              <a:ext uri="{FF2B5EF4-FFF2-40B4-BE49-F238E27FC236}">
                <a16:creationId xmlns:a16="http://schemas.microsoft.com/office/drawing/2014/main" id="{D20063A9-ECB1-2C47-94EF-C1F34ED039AA}"/>
              </a:ext>
            </a:extLst>
          </p:cNvPr>
          <p:cNvPicPr>
            <a:picLocks noChangeAspect="1"/>
          </p:cNvPicPr>
          <p:nvPr/>
        </p:nvPicPr>
        <p:blipFill>
          <a:blip r:embed="rId5"/>
          <a:stretch>
            <a:fillRect/>
          </a:stretch>
        </p:blipFill>
        <p:spPr>
          <a:xfrm>
            <a:off x="836909" y="2651274"/>
            <a:ext cx="6630691" cy="3789791"/>
          </a:xfrm>
          <a:prstGeom prst="rect">
            <a:avLst/>
          </a:prstGeom>
        </p:spPr>
      </p:pic>
      <p:pic>
        <p:nvPicPr>
          <p:cNvPr id="5" name="Audio 4">
            <a:hlinkClick r:id="" action="ppaction://media"/>
            <a:extLst>
              <a:ext uri="{FF2B5EF4-FFF2-40B4-BE49-F238E27FC236}">
                <a16:creationId xmlns:a16="http://schemas.microsoft.com/office/drawing/2014/main" id="{653277BD-EC23-8942-B47A-FDA342CB6E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94142994"/>
      </p:ext>
    </p:extLst>
  </p:cSld>
  <p:clrMapOvr>
    <a:masterClrMapping/>
  </p:clrMapOvr>
  <mc:AlternateContent xmlns:mc="http://schemas.openxmlformats.org/markup-compatibility/2006">
    <mc:Choice xmlns:p14="http://schemas.microsoft.com/office/powerpoint/2010/main" Requires="p14">
      <p:transition spd="slow" p14:dur="2000" advTm="13013"/>
    </mc:Choice>
    <mc:Fallback>
      <p:transition spd="slow" advTm="13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42891-4A0A-40CD-FB04-AD0F2DDB2221}"/>
              </a:ext>
            </a:extLst>
          </p:cNvPr>
          <p:cNvSpPr txBox="1"/>
          <p:nvPr/>
        </p:nvSpPr>
        <p:spPr>
          <a:xfrm>
            <a:off x="838200" y="585216"/>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defRPr cap="all"/>
            </a:pPr>
            <a:r>
              <a:rPr lang="en-US" sz="4400" b="1">
                <a:solidFill>
                  <a:schemeClr val="bg1"/>
                </a:solidFill>
                <a:latin typeface="+mj-lt"/>
                <a:ea typeface="+mj-ea"/>
                <a:cs typeface="+mj-cs"/>
              </a:rPr>
              <a:t>Exploratory Data Analysis</a:t>
            </a:r>
          </a:p>
          <a:p>
            <a:pPr>
              <a:lnSpc>
                <a:spcPct val="90000"/>
              </a:lnSpc>
              <a:spcBef>
                <a:spcPct val="0"/>
              </a:spcBef>
              <a:spcAft>
                <a:spcPts val="600"/>
              </a:spcAft>
              <a:defRPr cap="all"/>
            </a:pPr>
            <a:endParaRPr lang="en-US" sz="4400" b="1">
              <a:solidFill>
                <a:schemeClr val="bg1"/>
              </a:solidFill>
              <a:latin typeface="+mj-lt"/>
              <a:ea typeface="+mj-ea"/>
              <a:cs typeface="+mj-cs"/>
            </a:endParaRPr>
          </a:p>
        </p:txBody>
      </p:sp>
      <p:sp>
        <p:nvSpPr>
          <p:cNvPr id="3" name="TextBox 2">
            <a:extLst>
              <a:ext uri="{FF2B5EF4-FFF2-40B4-BE49-F238E27FC236}">
                <a16:creationId xmlns:a16="http://schemas.microsoft.com/office/drawing/2014/main" id="{72B0BD62-C695-6603-39AA-F330BAA84343}"/>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b="1">
                <a:ea typeface="+mn-lt"/>
                <a:cs typeface="+mn-lt"/>
              </a:rPr>
              <a:t>Inference :</a:t>
            </a:r>
            <a:r>
              <a:rPr lang="en-US" sz="2200">
                <a:ea typeface="+mn-lt"/>
                <a:cs typeface="+mn-lt"/>
              </a:rPr>
              <a:t> Most of the movies are in duration of 1 to 2 hours and Fewer TV shows are recorded from 7 seasons. </a:t>
            </a:r>
            <a:endParaRPr lang="en-US">
              <a:ea typeface="+mn-lt"/>
              <a:cs typeface="+mn-lt"/>
            </a:endParaRP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4"/>
          <a:stretch>
            <a:fillRect/>
          </a:stretch>
        </p:blipFill>
        <p:spPr>
          <a:xfrm>
            <a:off x="11092542" y="19050"/>
            <a:ext cx="1099458" cy="827315"/>
          </a:xfrm>
          <a:prstGeom prst="rect">
            <a:avLst/>
          </a:prstGeom>
        </p:spPr>
      </p:pic>
      <p:pic>
        <p:nvPicPr>
          <p:cNvPr id="5" name="Picture 6">
            <a:extLst>
              <a:ext uri="{FF2B5EF4-FFF2-40B4-BE49-F238E27FC236}">
                <a16:creationId xmlns:a16="http://schemas.microsoft.com/office/drawing/2014/main" id="{DEA71BEE-B61A-977A-A3EF-F41F651A360B}"/>
              </a:ext>
            </a:extLst>
          </p:cNvPr>
          <p:cNvPicPr>
            <a:picLocks noChangeAspect="1"/>
          </p:cNvPicPr>
          <p:nvPr/>
        </p:nvPicPr>
        <p:blipFill>
          <a:blip r:embed="rId5"/>
          <a:stretch>
            <a:fillRect/>
          </a:stretch>
        </p:blipFill>
        <p:spPr>
          <a:xfrm>
            <a:off x="591519" y="2514513"/>
            <a:ext cx="6876081" cy="3959991"/>
          </a:xfrm>
          <a:prstGeom prst="rect">
            <a:avLst/>
          </a:prstGeom>
        </p:spPr>
      </p:pic>
      <p:pic>
        <p:nvPicPr>
          <p:cNvPr id="4" name="Audio 3">
            <a:hlinkClick r:id="" action="ppaction://media"/>
            <a:extLst>
              <a:ext uri="{FF2B5EF4-FFF2-40B4-BE49-F238E27FC236}">
                <a16:creationId xmlns:a16="http://schemas.microsoft.com/office/drawing/2014/main" id="{64D54298-715B-5A00-70BE-E2AB657E40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81683785"/>
      </p:ext>
    </p:extLst>
  </p:cSld>
  <p:clrMapOvr>
    <a:masterClrMapping/>
  </p:clrMapOvr>
  <mc:AlternateContent xmlns:mc="http://schemas.openxmlformats.org/markup-compatibility/2006">
    <mc:Choice xmlns:p14="http://schemas.microsoft.com/office/powerpoint/2010/main" Requires="p14">
      <p:transition spd="slow" p14:dur="2000" advTm="15381"/>
    </mc:Choice>
    <mc:Fallback>
      <p:transition spd="slow" advTm="15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42891-4A0A-40CD-FB04-AD0F2DDB2221}"/>
              </a:ext>
            </a:extLst>
          </p:cNvPr>
          <p:cNvSpPr txBox="1"/>
          <p:nvPr/>
        </p:nvSpPr>
        <p:spPr>
          <a:xfrm>
            <a:off x="643467" y="321734"/>
            <a:ext cx="10905066" cy="113573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defRPr cap="all"/>
            </a:pPr>
            <a:r>
              <a:rPr lang="en-US" sz="3600" b="1" kern="1200">
                <a:solidFill>
                  <a:schemeClr val="tx1"/>
                </a:solidFill>
                <a:latin typeface="+mj-lt"/>
                <a:ea typeface="+mj-ea"/>
                <a:cs typeface="+mj-cs"/>
              </a:rPr>
              <a:t>Exploratory Data Analysis</a:t>
            </a:r>
          </a:p>
          <a:p>
            <a:pPr>
              <a:lnSpc>
                <a:spcPct val="90000"/>
              </a:lnSpc>
              <a:spcBef>
                <a:spcPct val="0"/>
              </a:spcBef>
              <a:spcAft>
                <a:spcPts val="600"/>
              </a:spcAft>
              <a:defRPr cap="all"/>
            </a:pPr>
            <a:endParaRPr lang="en-US" sz="3600" b="1" kern="1200">
              <a:solidFill>
                <a:schemeClr val="tx1"/>
              </a:solidFill>
              <a:latin typeface="+mj-lt"/>
              <a:ea typeface="+mj-ea"/>
              <a:cs typeface="+mj-cs"/>
            </a:endParaRPr>
          </a:p>
        </p:txBody>
      </p:sp>
      <p:sp>
        <p:nvSpPr>
          <p:cNvPr id="3" name="TextBox 2">
            <a:extLst>
              <a:ext uri="{FF2B5EF4-FFF2-40B4-BE49-F238E27FC236}">
                <a16:creationId xmlns:a16="http://schemas.microsoft.com/office/drawing/2014/main" id="{72B0BD62-C695-6603-39AA-F330BAA84343}"/>
              </a:ext>
            </a:extLst>
          </p:cNvPr>
          <p:cNvSpPr txBox="1"/>
          <p:nvPr/>
        </p:nvSpPr>
        <p:spPr>
          <a:xfrm>
            <a:off x="643469" y="1782981"/>
            <a:ext cx="4008384" cy="439398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pPr>
            <a:r>
              <a:rPr lang="en-US" sz="2000" b="1"/>
              <a:t>Inference:</a:t>
            </a:r>
            <a:r>
              <a:rPr lang="en-US" sz="2000"/>
              <a:t> Highest count of movies released in the month of July (565) and lowest recorded in February (382). </a:t>
            </a:r>
            <a:endParaRPr lang="en-US"/>
          </a:p>
          <a:p>
            <a:pPr indent="-228600">
              <a:lnSpc>
                <a:spcPct val="90000"/>
              </a:lnSpc>
              <a:spcAft>
                <a:spcPts val="600"/>
              </a:spcAft>
              <a:buFont typeface="Arial" panose="020B0604020202020204" pitchFamily="34" charset="0"/>
              <a:buChar char="•"/>
            </a:pPr>
            <a:r>
              <a:rPr lang="en-US" sz="2000"/>
              <a:t>In the case of TV Shows, Highest in December (265) and the lowest in February (180). </a:t>
            </a:r>
            <a:endParaRPr lang="en-US" sz="2000">
              <a:cs typeface="Calibri"/>
            </a:endParaRPr>
          </a:p>
        </p:txBody>
      </p:sp>
      <p:grpSp>
        <p:nvGrpSpPr>
          <p:cNvPr id="36" name="Group 3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7" name="Isosceles Triangle 3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6" descr="Chart, line chart&#10;&#10;Description automatically generated">
            <a:extLst>
              <a:ext uri="{FF2B5EF4-FFF2-40B4-BE49-F238E27FC236}">
                <a16:creationId xmlns:a16="http://schemas.microsoft.com/office/drawing/2014/main" id="{4E2D9014-9D61-AE3A-D3E1-2DFC7B711FDD}"/>
              </a:ext>
            </a:extLst>
          </p:cNvPr>
          <p:cNvPicPr>
            <a:picLocks noChangeAspect="1"/>
          </p:cNvPicPr>
          <p:nvPr/>
        </p:nvPicPr>
        <p:blipFill>
          <a:blip r:embed="rId4"/>
          <a:stretch>
            <a:fillRect/>
          </a:stretch>
        </p:blipFill>
        <p:spPr>
          <a:xfrm>
            <a:off x="5295320" y="2408440"/>
            <a:ext cx="6253212" cy="3110973"/>
          </a:xfrm>
          <a:prstGeom prst="rect">
            <a:avLst/>
          </a:prstGeom>
        </p:spPr>
      </p:pic>
      <p:grpSp>
        <p:nvGrpSpPr>
          <p:cNvPr id="40" name="Group 3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1" name="Rectangle 4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5"/>
          <a:stretch>
            <a:fillRect/>
          </a:stretch>
        </p:blipFill>
        <p:spPr>
          <a:xfrm>
            <a:off x="11092542" y="19050"/>
            <a:ext cx="1099458" cy="827315"/>
          </a:xfrm>
          <a:prstGeom prst="rect">
            <a:avLst/>
          </a:prstGeom>
        </p:spPr>
      </p:pic>
      <p:pic>
        <p:nvPicPr>
          <p:cNvPr id="5" name="Audio 4">
            <a:hlinkClick r:id="" action="ppaction://media"/>
            <a:extLst>
              <a:ext uri="{FF2B5EF4-FFF2-40B4-BE49-F238E27FC236}">
                <a16:creationId xmlns:a16="http://schemas.microsoft.com/office/drawing/2014/main" id="{01AA78B6-752F-92B0-C623-02045E1E8F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56489405"/>
      </p:ext>
    </p:extLst>
  </p:cSld>
  <p:clrMapOvr>
    <a:masterClrMapping/>
  </p:clrMapOvr>
  <mc:AlternateContent xmlns:mc="http://schemas.openxmlformats.org/markup-compatibility/2006">
    <mc:Choice xmlns:p14="http://schemas.microsoft.com/office/powerpoint/2010/main" Requires="p14">
      <p:transition spd="slow" p14:dur="2000" advTm="20257"/>
    </mc:Choice>
    <mc:Fallback>
      <p:transition spd="slow" advTm="20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42891-4A0A-40CD-FB04-AD0F2DDB2221}"/>
              </a:ext>
            </a:extLst>
          </p:cNvPr>
          <p:cNvSpPr txBox="1"/>
          <p:nvPr/>
        </p:nvSpPr>
        <p:spPr>
          <a:xfrm>
            <a:off x="838200" y="585216"/>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defRPr cap="all"/>
            </a:pPr>
            <a:r>
              <a:rPr lang="en-US" sz="4400" b="1">
                <a:solidFill>
                  <a:schemeClr val="bg1"/>
                </a:solidFill>
                <a:latin typeface="+mj-lt"/>
                <a:ea typeface="+mj-ea"/>
                <a:cs typeface="+mj-cs"/>
              </a:rPr>
              <a:t>Exploratory Data Analysis</a:t>
            </a:r>
          </a:p>
          <a:p>
            <a:pPr>
              <a:lnSpc>
                <a:spcPct val="90000"/>
              </a:lnSpc>
              <a:spcBef>
                <a:spcPct val="0"/>
              </a:spcBef>
              <a:spcAft>
                <a:spcPts val="600"/>
              </a:spcAft>
              <a:defRPr cap="all"/>
            </a:pPr>
            <a:endParaRPr lang="en-US" sz="4400" b="1">
              <a:solidFill>
                <a:schemeClr val="bg1"/>
              </a:solidFill>
              <a:latin typeface="+mj-lt"/>
              <a:ea typeface="+mj-ea"/>
              <a:cs typeface="+mj-cs"/>
            </a:endParaRPr>
          </a:p>
        </p:txBody>
      </p:sp>
      <p:pic>
        <p:nvPicPr>
          <p:cNvPr id="5" name="Picture 6" descr="Chart, bar chart&#10;&#10;Description automatically generated">
            <a:extLst>
              <a:ext uri="{FF2B5EF4-FFF2-40B4-BE49-F238E27FC236}">
                <a16:creationId xmlns:a16="http://schemas.microsoft.com/office/drawing/2014/main" id="{14FAB0AC-97C2-B6C2-43D1-19EB0BF561DC}"/>
              </a:ext>
            </a:extLst>
          </p:cNvPr>
          <p:cNvPicPr>
            <a:picLocks noChangeAspect="1"/>
          </p:cNvPicPr>
          <p:nvPr/>
        </p:nvPicPr>
        <p:blipFill rotWithShape="1">
          <a:blip r:embed="rId4"/>
          <a:srcRect l="21199" r="1" b="1"/>
          <a:stretch/>
        </p:blipFill>
        <p:spPr>
          <a:xfrm>
            <a:off x="841248" y="2516777"/>
            <a:ext cx="6236208" cy="366018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pPr>
            <a:r>
              <a:rPr lang="en-US" sz="2200" b="1"/>
              <a:t>Inference:</a:t>
            </a:r>
            <a:r>
              <a:rPr lang="en-US" sz="2200"/>
              <a:t> </a:t>
            </a:r>
            <a:r>
              <a:rPr lang="en-US" sz="2200">
                <a:ea typeface="+mn-lt"/>
                <a:cs typeface="+mn-lt"/>
              </a:rPr>
              <a:t>Highest movies listed in Dramas for TV shows in International TV.</a:t>
            </a:r>
            <a:endParaRPr lang="en-US">
              <a:cs typeface="Calibri" panose="020F0502020204030204"/>
            </a:endParaRP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5"/>
          <a:stretch>
            <a:fillRect/>
          </a:stretch>
        </p:blipFill>
        <p:spPr>
          <a:xfrm>
            <a:off x="11092542" y="19050"/>
            <a:ext cx="1099458" cy="827315"/>
          </a:xfrm>
          <a:prstGeom prst="rect">
            <a:avLst/>
          </a:prstGeom>
        </p:spPr>
      </p:pic>
      <p:pic>
        <p:nvPicPr>
          <p:cNvPr id="4" name="Audio 3">
            <a:hlinkClick r:id="" action="ppaction://media"/>
            <a:extLst>
              <a:ext uri="{FF2B5EF4-FFF2-40B4-BE49-F238E27FC236}">
                <a16:creationId xmlns:a16="http://schemas.microsoft.com/office/drawing/2014/main" id="{49FC3996-A024-1AF1-5ACF-6EF028E0DB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81099526"/>
      </p:ext>
    </p:extLst>
  </p:cSld>
  <p:clrMapOvr>
    <a:masterClrMapping/>
  </p:clrMapOvr>
  <mc:AlternateContent xmlns:mc="http://schemas.openxmlformats.org/markup-compatibility/2006">
    <mc:Choice xmlns:p14="http://schemas.microsoft.com/office/powerpoint/2010/main" Requires="p14">
      <p:transition spd="slow" p14:dur="2000" advTm="13320"/>
    </mc:Choice>
    <mc:Fallback>
      <p:transition spd="slow" advTm="13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42891-4A0A-40CD-FB04-AD0F2DDB2221}"/>
              </a:ext>
            </a:extLst>
          </p:cNvPr>
          <p:cNvSpPr txBox="1"/>
          <p:nvPr/>
        </p:nvSpPr>
        <p:spPr>
          <a:xfrm>
            <a:off x="838200" y="585216"/>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defRPr cap="all"/>
            </a:pPr>
            <a:r>
              <a:rPr lang="en-US" sz="4400" b="1">
                <a:solidFill>
                  <a:schemeClr val="bg1"/>
                </a:solidFill>
                <a:latin typeface="+mj-lt"/>
                <a:ea typeface="+mj-ea"/>
                <a:cs typeface="+mj-cs"/>
              </a:rPr>
              <a:t>Exploratory Data Analysis</a:t>
            </a:r>
          </a:p>
          <a:p>
            <a:pPr>
              <a:lnSpc>
                <a:spcPct val="90000"/>
              </a:lnSpc>
              <a:spcBef>
                <a:spcPct val="0"/>
              </a:spcBef>
              <a:spcAft>
                <a:spcPts val="600"/>
              </a:spcAft>
              <a:defRPr cap="all"/>
            </a:pPr>
            <a:endParaRPr lang="en-US" sz="4400" b="1">
              <a:solidFill>
                <a:schemeClr val="bg1"/>
              </a:solidFill>
              <a:latin typeface="+mj-lt"/>
              <a:ea typeface="+mj-ea"/>
              <a:cs typeface="+mj-cs"/>
            </a:endParaRPr>
          </a:p>
        </p:txBody>
      </p:sp>
      <p:pic>
        <p:nvPicPr>
          <p:cNvPr id="4" name="Picture 6" descr="Chart&#10;&#10;Description automatically generated">
            <a:extLst>
              <a:ext uri="{FF2B5EF4-FFF2-40B4-BE49-F238E27FC236}">
                <a16:creationId xmlns:a16="http://schemas.microsoft.com/office/drawing/2014/main" id="{DCE5C975-20BA-5EFE-EB6A-D8EC6B1BF63C}"/>
              </a:ext>
            </a:extLst>
          </p:cNvPr>
          <p:cNvPicPr>
            <a:picLocks noChangeAspect="1"/>
          </p:cNvPicPr>
          <p:nvPr/>
        </p:nvPicPr>
        <p:blipFill rotWithShape="1">
          <a:blip r:embed="rId4"/>
          <a:srcRect l="8394" r="13230" b="-2"/>
          <a:stretch/>
        </p:blipFill>
        <p:spPr>
          <a:xfrm>
            <a:off x="841248" y="2516777"/>
            <a:ext cx="6236208" cy="366018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b="1"/>
              <a:t>Inference:</a:t>
            </a:r>
            <a:r>
              <a:rPr lang="en-US" sz="2200"/>
              <a:t> In the month of January(239) during Days 0 – 10 approximately the highest no of movies were released, whereas in the month of January(65) during Days 0-10 approximately the highest no of TV Shows. </a:t>
            </a: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5"/>
          <a:stretch>
            <a:fillRect/>
          </a:stretch>
        </p:blipFill>
        <p:spPr>
          <a:xfrm>
            <a:off x="11092542" y="19050"/>
            <a:ext cx="1099458" cy="827315"/>
          </a:xfrm>
          <a:prstGeom prst="rect">
            <a:avLst/>
          </a:prstGeom>
        </p:spPr>
      </p:pic>
      <p:pic>
        <p:nvPicPr>
          <p:cNvPr id="5" name="Audio 4">
            <a:hlinkClick r:id="" action="ppaction://media"/>
            <a:extLst>
              <a:ext uri="{FF2B5EF4-FFF2-40B4-BE49-F238E27FC236}">
                <a16:creationId xmlns:a16="http://schemas.microsoft.com/office/drawing/2014/main" id="{2EFBCD95-EB55-8EEA-E17D-1054C390A7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92758511"/>
      </p:ext>
    </p:extLst>
  </p:cSld>
  <p:clrMapOvr>
    <a:masterClrMapping/>
  </p:clrMapOvr>
  <mc:AlternateContent xmlns:mc="http://schemas.openxmlformats.org/markup-compatibility/2006">
    <mc:Choice xmlns:p14="http://schemas.microsoft.com/office/powerpoint/2010/main" Requires="p14">
      <p:transition spd="slow" p14:dur="2000" advTm="25830"/>
    </mc:Choice>
    <mc:Fallback>
      <p:transition spd="slow" advTm="25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42891-4A0A-40CD-FB04-AD0F2DDB2221}"/>
              </a:ext>
            </a:extLst>
          </p:cNvPr>
          <p:cNvSpPr txBox="1"/>
          <p:nvPr/>
        </p:nvSpPr>
        <p:spPr>
          <a:xfrm>
            <a:off x="838200" y="585216"/>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defRPr cap="all"/>
            </a:pPr>
            <a:r>
              <a:rPr lang="en-US" sz="4400" b="1">
                <a:solidFill>
                  <a:schemeClr val="bg1"/>
                </a:solidFill>
                <a:latin typeface="+mj-lt"/>
                <a:ea typeface="+mj-ea"/>
                <a:cs typeface="+mj-cs"/>
              </a:rPr>
              <a:t>Exploratory Data Analysis</a:t>
            </a:r>
          </a:p>
          <a:p>
            <a:pPr>
              <a:lnSpc>
                <a:spcPct val="90000"/>
              </a:lnSpc>
              <a:spcBef>
                <a:spcPct val="0"/>
              </a:spcBef>
              <a:spcAft>
                <a:spcPts val="600"/>
              </a:spcAft>
              <a:defRPr cap="all"/>
            </a:pPr>
            <a:endParaRPr lang="en-US" sz="4400" b="1">
              <a:solidFill>
                <a:schemeClr val="bg1"/>
              </a:solidFill>
              <a:latin typeface="+mj-lt"/>
              <a:ea typeface="+mj-ea"/>
              <a:cs typeface="+mj-cs"/>
            </a:endParaRPr>
          </a:p>
        </p:txBody>
      </p:sp>
      <p:pic>
        <p:nvPicPr>
          <p:cNvPr id="5" name="Picture 6" descr="Chart, bar chart&#10;&#10;Description automatically generated">
            <a:extLst>
              <a:ext uri="{FF2B5EF4-FFF2-40B4-BE49-F238E27FC236}">
                <a16:creationId xmlns:a16="http://schemas.microsoft.com/office/drawing/2014/main" id="{04A5C41A-F2DB-907D-3086-1FE290EDD533}"/>
              </a:ext>
            </a:extLst>
          </p:cNvPr>
          <p:cNvPicPr>
            <a:picLocks noChangeAspect="1"/>
          </p:cNvPicPr>
          <p:nvPr/>
        </p:nvPicPr>
        <p:blipFill rotWithShape="1">
          <a:blip r:embed="rId4"/>
          <a:srcRect l="498" r="15165" b="1"/>
          <a:stretch/>
        </p:blipFill>
        <p:spPr>
          <a:xfrm>
            <a:off x="841248" y="2516777"/>
            <a:ext cx="6236208" cy="366018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b="1">
                <a:ea typeface="+mn-lt"/>
                <a:cs typeface="+mn-lt"/>
              </a:rPr>
              <a:t>Inference: </a:t>
            </a:r>
            <a:r>
              <a:rPr lang="en-US" sz="2200">
                <a:ea typeface="+mn-lt"/>
                <a:cs typeface="+mn-lt"/>
              </a:rPr>
              <a:t>TV-MA rating is recorded as the highest in Movie and TV Show, whereas the lowest rating is in NC-17 and UR in Movie type also TV-Y7-FV in TV Show type. </a:t>
            </a:r>
            <a:endParaRPr lang="en-US" sz="2200">
              <a:cs typeface="Calibri"/>
            </a:endParaRP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5"/>
          <a:stretch>
            <a:fillRect/>
          </a:stretch>
        </p:blipFill>
        <p:spPr>
          <a:xfrm>
            <a:off x="11092542" y="19050"/>
            <a:ext cx="1099458" cy="827315"/>
          </a:xfrm>
          <a:prstGeom prst="rect">
            <a:avLst/>
          </a:prstGeom>
        </p:spPr>
      </p:pic>
      <p:pic>
        <p:nvPicPr>
          <p:cNvPr id="4" name="Audio 3">
            <a:hlinkClick r:id="" action="ppaction://media"/>
            <a:extLst>
              <a:ext uri="{FF2B5EF4-FFF2-40B4-BE49-F238E27FC236}">
                <a16:creationId xmlns:a16="http://schemas.microsoft.com/office/drawing/2014/main" id="{5F8A4EF2-3DF1-24DC-6703-7969CDB7E1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87348355"/>
      </p:ext>
    </p:extLst>
  </p:cSld>
  <p:clrMapOvr>
    <a:masterClrMapping/>
  </p:clrMapOvr>
  <mc:AlternateContent xmlns:mc="http://schemas.openxmlformats.org/markup-compatibility/2006">
    <mc:Choice xmlns:p14="http://schemas.microsoft.com/office/powerpoint/2010/main" Requires="p14">
      <p:transition spd="slow" p14:dur="2000" advTm="18818"/>
    </mc:Choice>
    <mc:Fallback>
      <p:transition spd="slow" advTm="18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8"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3E754EE-5D11-8194-4A31-819621254135}"/>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effectLst/>
                <a:latin typeface="+mj-lt"/>
                <a:ea typeface="+mj-ea"/>
                <a:cs typeface="+mj-cs"/>
              </a:rPr>
              <a:t>Instructor: Dr. Gahangir</a:t>
            </a:r>
            <a:r>
              <a:rPr lang="en-US" sz="4000" b="1" kern="1200" spc="-5">
                <a:solidFill>
                  <a:srgbClr val="FFFFFF"/>
                </a:solidFill>
                <a:effectLst/>
                <a:latin typeface="+mj-lt"/>
                <a:ea typeface="+mj-ea"/>
                <a:cs typeface="+mj-cs"/>
              </a:rPr>
              <a:t> </a:t>
            </a:r>
            <a:r>
              <a:rPr lang="en-US" sz="4000" b="1" kern="1200">
                <a:solidFill>
                  <a:srgbClr val="FFFFFF"/>
                </a:solidFill>
                <a:effectLst/>
                <a:latin typeface="+mj-lt"/>
                <a:ea typeface="+mj-ea"/>
                <a:cs typeface="+mj-cs"/>
              </a:rPr>
              <a:t>Hossain</a:t>
            </a:r>
          </a:p>
          <a:p>
            <a:pPr>
              <a:lnSpc>
                <a:spcPct val="90000"/>
              </a:lnSpc>
              <a:spcBef>
                <a:spcPct val="0"/>
              </a:spcBef>
              <a:spcAft>
                <a:spcPts val="600"/>
              </a:spcAft>
            </a:pPr>
            <a:endParaRPr lang="en-US" sz="4000" kern="1200">
              <a:solidFill>
                <a:srgbClr val="FFFFFF"/>
              </a:solidFill>
              <a:latin typeface="+mj-lt"/>
              <a:ea typeface="+mj-ea"/>
              <a:cs typeface="+mj-cs"/>
            </a:endParaRPr>
          </a:p>
        </p:txBody>
      </p:sp>
      <p:sp>
        <p:nvSpPr>
          <p:cNvPr id="10" name="TextBox 9">
            <a:extLst>
              <a:ext uri="{FF2B5EF4-FFF2-40B4-BE49-F238E27FC236}">
                <a16:creationId xmlns:a16="http://schemas.microsoft.com/office/drawing/2014/main" id="{2E5A1C75-4F29-35D3-92A4-874496E98804}"/>
              </a:ext>
            </a:extLst>
          </p:cNvPr>
          <p:cNvSpPr txBox="1"/>
          <p:nvPr/>
        </p:nvSpPr>
        <p:spPr>
          <a:xfrm>
            <a:off x="265177" y="6217106"/>
            <a:ext cx="7484920" cy="3563159"/>
          </a:xfrm>
          <a:prstGeom prst="rect">
            <a:avLst/>
          </a:prstGeom>
        </p:spPr>
        <p:txBody>
          <a:bodyPr vert="horz" lIns="91440" tIns="45720" rIns="91440" bIns="45720" rtlCol="0">
            <a:normAutofit/>
          </a:bodyPr>
          <a:lstStyle/>
          <a:p>
            <a:pPr>
              <a:lnSpc>
                <a:spcPct val="90000"/>
              </a:lnSpc>
              <a:spcAft>
                <a:spcPts val="600"/>
              </a:spcAft>
            </a:pPr>
            <a:r>
              <a:rPr lang="en-US" sz="1600" b="1"/>
              <a:t>INFO 5709 </a:t>
            </a:r>
            <a:r>
              <a:rPr lang="en-US" sz="1600" b="1" i="0">
                <a:effectLst/>
              </a:rPr>
              <a:t>Data Visualization and Communication</a:t>
            </a:r>
          </a:p>
          <a:p>
            <a:pPr indent="-228600">
              <a:lnSpc>
                <a:spcPct val="90000"/>
              </a:lnSpc>
              <a:spcAft>
                <a:spcPts val="600"/>
              </a:spcAft>
              <a:buFont typeface="Arial" panose="020B0604020202020204" pitchFamily="34" charset="0"/>
              <a:buChar char="•"/>
            </a:pPr>
            <a:endParaRPr lang="en-US" sz="2400"/>
          </a:p>
        </p:txBody>
      </p:sp>
      <p:pic>
        <p:nvPicPr>
          <p:cNvPr id="6" name="Picture 10" descr="Logo, company name&#10;&#10;Description automatically generated">
            <a:extLst>
              <a:ext uri="{FF2B5EF4-FFF2-40B4-BE49-F238E27FC236}">
                <a16:creationId xmlns:a16="http://schemas.microsoft.com/office/drawing/2014/main" id="{9B21BA01-5D0A-DD10-28B8-39F863F54933}"/>
              </a:ext>
            </a:extLst>
          </p:cNvPr>
          <p:cNvPicPr>
            <a:picLocks noChangeAspect="1"/>
          </p:cNvPicPr>
          <p:nvPr/>
        </p:nvPicPr>
        <p:blipFill>
          <a:blip r:embed="rId4"/>
          <a:stretch>
            <a:fillRect/>
          </a:stretch>
        </p:blipFill>
        <p:spPr>
          <a:xfrm>
            <a:off x="11007481" y="58510"/>
            <a:ext cx="1099458" cy="827315"/>
          </a:xfrm>
          <a:prstGeom prst="rect">
            <a:avLst/>
          </a:prstGeom>
        </p:spPr>
      </p:pic>
      <p:graphicFrame>
        <p:nvGraphicFramePr>
          <p:cNvPr id="3" name="Table 3">
            <a:extLst>
              <a:ext uri="{FF2B5EF4-FFF2-40B4-BE49-F238E27FC236}">
                <a16:creationId xmlns:a16="http://schemas.microsoft.com/office/drawing/2014/main" id="{535D974D-89F3-3097-C368-5B11DFC8D335}"/>
              </a:ext>
            </a:extLst>
          </p:cNvPr>
          <p:cNvGraphicFramePr>
            <a:graphicFrameLocks noGrp="1"/>
          </p:cNvGraphicFramePr>
          <p:nvPr>
            <p:extLst>
              <p:ext uri="{D42A27DB-BD31-4B8C-83A1-F6EECF244321}">
                <p14:modId xmlns:p14="http://schemas.microsoft.com/office/powerpoint/2010/main" val="3990837944"/>
              </p:ext>
            </p:extLst>
          </p:nvPr>
        </p:nvGraphicFramePr>
        <p:xfrm>
          <a:off x="1845594" y="3494353"/>
          <a:ext cx="8709891" cy="1786003"/>
        </p:xfrm>
        <a:graphic>
          <a:graphicData uri="http://schemas.openxmlformats.org/drawingml/2006/table">
            <a:tbl>
              <a:tblPr firstRow="1" bandRow="1">
                <a:noFill/>
                <a:tableStyleId>{F5AB1C69-6EDB-4FF4-983F-18BD219EF322}</a:tableStyleId>
              </a:tblPr>
              <a:tblGrid>
                <a:gridCol w="2150073">
                  <a:extLst>
                    <a:ext uri="{9D8B030D-6E8A-4147-A177-3AD203B41FA5}">
                      <a16:colId xmlns:a16="http://schemas.microsoft.com/office/drawing/2014/main" val="3625606652"/>
                    </a:ext>
                  </a:extLst>
                </a:gridCol>
                <a:gridCol w="2209491">
                  <a:extLst>
                    <a:ext uri="{9D8B030D-6E8A-4147-A177-3AD203B41FA5}">
                      <a16:colId xmlns:a16="http://schemas.microsoft.com/office/drawing/2014/main" val="998294126"/>
                    </a:ext>
                  </a:extLst>
                </a:gridCol>
                <a:gridCol w="4350327">
                  <a:extLst>
                    <a:ext uri="{9D8B030D-6E8A-4147-A177-3AD203B41FA5}">
                      <a16:colId xmlns:a16="http://schemas.microsoft.com/office/drawing/2014/main" val="4015693738"/>
                    </a:ext>
                  </a:extLst>
                </a:gridCol>
              </a:tblGrid>
              <a:tr h="812589">
                <a:tc>
                  <a:txBody>
                    <a:bodyPr/>
                    <a:lstStyle/>
                    <a:p>
                      <a:r>
                        <a:rPr lang="en-US" sz="1400">
                          <a:solidFill>
                            <a:schemeClr val="tx1">
                              <a:lumMod val="75000"/>
                              <a:lumOff val="25000"/>
                            </a:schemeClr>
                          </a:solidFill>
                        </a:rPr>
                        <a:t>Name</a:t>
                      </a:r>
                    </a:p>
                  </a:txBody>
                  <a:tcPr marL="170300" marR="102180" marT="102180" marB="102180">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400">
                          <a:solidFill>
                            <a:schemeClr val="tx1">
                              <a:lumMod val="75000"/>
                              <a:lumOff val="25000"/>
                            </a:schemeClr>
                          </a:solidFill>
                        </a:rPr>
                        <a:t>Student ID</a:t>
                      </a:r>
                    </a:p>
                  </a:txBody>
                  <a:tcPr marL="170300" marR="102180" marT="102180" marB="102180">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1400">
                          <a:solidFill>
                            <a:schemeClr val="tx1">
                              <a:lumMod val="75000"/>
                              <a:lumOff val="25000"/>
                            </a:schemeClr>
                          </a:solidFill>
                        </a:rPr>
                        <a:t>Email ID</a:t>
                      </a:r>
                    </a:p>
                  </a:txBody>
                  <a:tcPr marL="170300" marR="102180" marT="102180" marB="102180">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1655496054"/>
                  </a:ext>
                </a:extLst>
              </a:tr>
              <a:tr h="973414">
                <a:tc>
                  <a:txBody>
                    <a:bodyPr/>
                    <a:lstStyle/>
                    <a:p>
                      <a:pPr lvl="0">
                        <a:buNone/>
                      </a:pPr>
                      <a:r>
                        <a:rPr lang="en-US" sz="1400" b="1" u="none" strike="noStrike" noProof="0">
                          <a:solidFill>
                            <a:schemeClr val="tx1">
                              <a:lumMod val="75000"/>
                              <a:lumOff val="25000"/>
                            </a:schemeClr>
                          </a:solidFill>
                        </a:rPr>
                        <a:t>Sri Chandra Dronavalli</a:t>
                      </a:r>
                      <a:endParaRPr lang="en-US" sz="1400">
                        <a:solidFill>
                          <a:schemeClr val="tx1">
                            <a:lumMod val="75000"/>
                            <a:lumOff val="25000"/>
                          </a:schemeClr>
                        </a:solidFill>
                      </a:endParaRPr>
                    </a:p>
                  </a:txBody>
                  <a:tcPr marL="170300" marR="88556" marT="88556" marB="88556">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lvl="0">
                        <a:buNone/>
                      </a:pPr>
                      <a:r>
                        <a:rPr lang="en-IN" sz="1400" b="1" u="none" strike="noStrike" noProof="0">
                          <a:solidFill>
                            <a:schemeClr val="tx1">
                              <a:lumMod val="75000"/>
                              <a:lumOff val="25000"/>
                            </a:schemeClr>
                          </a:solidFill>
                        </a:rPr>
                        <a:t>11585371</a:t>
                      </a:r>
                      <a:endParaRPr lang="en-US" sz="1400" b="1">
                        <a:solidFill>
                          <a:schemeClr val="tx1">
                            <a:lumMod val="75000"/>
                            <a:lumOff val="25000"/>
                          </a:schemeClr>
                        </a:solidFill>
                      </a:endParaRPr>
                    </a:p>
                  </a:txBody>
                  <a:tcPr marL="170300" marR="88556" marT="88556" marB="88556">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lvl="0">
                        <a:buNone/>
                      </a:pPr>
                      <a:r>
                        <a:rPr lang="en-US" sz="1400" b="1" cap="none" spc="0">
                          <a:solidFill>
                            <a:schemeClr val="tx1">
                              <a:lumMod val="75000"/>
                              <a:lumOff val="25000"/>
                            </a:schemeClr>
                          </a:solidFill>
                        </a:rPr>
                        <a:t>SriChandraDronavalli@my.unt.edu</a:t>
                      </a:r>
                      <a:endParaRPr lang="en-US" sz="1400" b="1">
                        <a:solidFill>
                          <a:schemeClr val="tx1">
                            <a:lumMod val="75000"/>
                            <a:lumOff val="25000"/>
                          </a:schemeClr>
                        </a:solidFill>
                      </a:endParaRPr>
                    </a:p>
                  </a:txBody>
                  <a:tcPr marL="170300" marR="88556" marT="88556" marB="88556">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1030070062"/>
                  </a:ext>
                </a:extLst>
              </a:tr>
            </a:tbl>
          </a:graphicData>
        </a:graphic>
      </p:graphicFrame>
      <p:pic>
        <p:nvPicPr>
          <p:cNvPr id="4" name="Audio 3">
            <a:hlinkClick r:id="" action="ppaction://media"/>
            <a:extLst>
              <a:ext uri="{FF2B5EF4-FFF2-40B4-BE49-F238E27FC236}">
                <a16:creationId xmlns:a16="http://schemas.microsoft.com/office/drawing/2014/main" id="{A36AE569-7C24-7C4C-753D-F30439C200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79216881"/>
      </p:ext>
    </p:extLst>
  </p:cSld>
  <p:clrMapOvr>
    <a:masterClrMapping/>
  </p:clrMapOvr>
  <mc:AlternateContent xmlns:mc="http://schemas.openxmlformats.org/markup-compatibility/2006">
    <mc:Choice xmlns:p14="http://schemas.microsoft.com/office/powerpoint/2010/main" Requires="p14">
      <p:transition spd="slow" p14:dur="2000" advTm="4607"/>
    </mc:Choice>
    <mc:Fallback>
      <p:transition spd="slow" advTm="4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a:extLst>
              <a:ext uri="{FF2B5EF4-FFF2-40B4-BE49-F238E27FC236}">
                <a16:creationId xmlns:a16="http://schemas.microsoft.com/office/drawing/2014/main" id="{4272EB22-7D64-EC7F-CD10-08D5314571ED}"/>
              </a:ext>
            </a:extLst>
          </p:cNvPr>
          <p:cNvPicPr>
            <a:picLocks noChangeAspect="1"/>
          </p:cNvPicPr>
          <p:nvPr/>
        </p:nvPicPr>
        <p:blipFill rotWithShape="1">
          <a:blip r:embed="rId4"/>
          <a:srcRect r="-1" b="52951"/>
          <a:stretch/>
        </p:blipFill>
        <p:spPr>
          <a:xfrm>
            <a:off x="229129" y="-1"/>
            <a:ext cx="11962871" cy="6857999"/>
          </a:xfrm>
          <a:prstGeom prst="rect">
            <a:avLst/>
          </a:prstGeom>
        </p:spPr>
      </p:pic>
      <p:sp>
        <p:nvSpPr>
          <p:cNvPr id="78" name="Rectangle 77">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83"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B0BD62-C695-6603-39AA-F330BAA84343}"/>
              </a:ext>
            </a:extLst>
          </p:cNvPr>
          <p:cNvSpPr txBox="1"/>
          <p:nvPr/>
        </p:nvSpPr>
        <p:spPr>
          <a:xfrm>
            <a:off x="7830920" y="3018352"/>
            <a:ext cx="3874685" cy="318635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b="1">
                <a:solidFill>
                  <a:schemeClr val="bg1"/>
                </a:solidFill>
                <a:ea typeface="+mn-lt"/>
                <a:cs typeface="+mn-lt"/>
              </a:rPr>
              <a:t>Inference:</a:t>
            </a:r>
            <a:r>
              <a:rPr lang="en-US">
                <a:solidFill>
                  <a:schemeClr val="bg1"/>
                </a:solidFill>
                <a:ea typeface="+mn-lt"/>
                <a:cs typeface="+mn-lt"/>
              </a:rPr>
              <a:t> highest movies released in the year 2017 and 2018 </a:t>
            </a:r>
            <a:r>
              <a:rPr lang="en-US" err="1">
                <a:solidFill>
                  <a:schemeClr val="bg1"/>
                </a:solidFill>
                <a:ea typeface="+mn-lt"/>
                <a:cs typeface="+mn-lt"/>
              </a:rPr>
              <a:t>approx</a:t>
            </a:r>
            <a:r>
              <a:rPr lang="en-US">
                <a:solidFill>
                  <a:schemeClr val="bg1"/>
                </a:solidFill>
                <a:ea typeface="+mn-lt"/>
                <a:cs typeface="+mn-lt"/>
              </a:rPr>
              <a:t> and 2020 for TV Shows. </a:t>
            </a:r>
            <a:endParaRPr lang="en-US">
              <a:solidFill>
                <a:schemeClr val="bg1"/>
              </a:solidFill>
              <a:cs typeface="Calibri" panose="020F0502020204030204"/>
            </a:endParaRP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2" name="Audio 1">
            <a:hlinkClick r:id="" action="ppaction://media"/>
            <a:extLst>
              <a:ext uri="{FF2B5EF4-FFF2-40B4-BE49-F238E27FC236}">
                <a16:creationId xmlns:a16="http://schemas.microsoft.com/office/drawing/2014/main" id="{ED78B097-349C-FB47-F65B-DB19CB7801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77023854"/>
      </p:ext>
    </p:extLst>
  </p:cSld>
  <p:clrMapOvr>
    <a:masterClrMapping/>
  </p:clrMapOvr>
  <mc:AlternateContent xmlns:mc="http://schemas.openxmlformats.org/markup-compatibility/2006">
    <mc:Choice xmlns:p14="http://schemas.microsoft.com/office/powerpoint/2010/main" Requires="p14">
      <p:transition spd="slow" p14:dur="2000" advTm="15126"/>
    </mc:Choice>
    <mc:Fallback>
      <p:transition spd="slow" advTm="15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42891-4A0A-40CD-FB04-AD0F2DDB2221}"/>
              </a:ext>
            </a:extLst>
          </p:cNvPr>
          <p:cNvSpPr txBox="1"/>
          <p:nvPr/>
        </p:nvSpPr>
        <p:spPr>
          <a:xfrm>
            <a:off x="838200" y="585216"/>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defRPr cap="all"/>
            </a:pPr>
            <a:r>
              <a:rPr lang="en-US" sz="4400" b="1">
                <a:solidFill>
                  <a:schemeClr val="bg1"/>
                </a:solidFill>
                <a:latin typeface="+mj-lt"/>
                <a:ea typeface="+mj-ea"/>
                <a:cs typeface="+mj-cs"/>
              </a:rPr>
              <a:t>Exploratory Data Analysis</a:t>
            </a:r>
          </a:p>
          <a:p>
            <a:pPr>
              <a:lnSpc>
                <a:spcPct val="90000"/>
              </a:lnSpc>
              <a:spcBef>
                <a:spcPct val="0"/>
              </a:spcBef>
              <a:spcAft>
                <a:spcPts val="600"/>
              </a:spcAft>
              <a:defRPr cap="all"/>
            </a:pPr>
            <a:endParaRPr lang="en-US" sz="4400" b="1">
              <a:solidFill>
                <a:schemeClr val="bg1"/>
              </a:solidFill>
              <a:latin typeface="+mj-lt"/>
              <a:ea typeface="+mj-ea"/>
              <a:cs typeface="+mj-cs"/>
            </a:endParaRPr>
          </a:p>
        </p:txBody>
      </p:sp>
      <p:pic>
        <p:nvPicPr>
          <p:cNvPr id="4" name="Picture 6" descr="Chart, pie chart&#10;&#10;Description automatically generated">
            <a:extLst>
              <a:ext uri="{FF2B5EF4-FFF2-40B4-BE49-F238E27FC236}">
                <a16:creationId xmlns:a16="http://schemas.microsoft.com/office/drawing/2014/main" id="{75726B11-CFFB-CD17-1B52-711FEAFEDFE0}"/>
              </a:ext>
            </a:extLst>
          </p:cNvPr>
          <p:cNvPicPr>
            <a:picLocks noChangeAspect="1"/>
          </p:cNvPicPr>
          <p:nvPr/>
        </p:nvPicPr>
        <p:blipFill rotWithShape="1">
          <a:blip r:embed="rId4"/>
          <a:srcRect r="9699"/>
          <a:stretch/>
        </p:blipFill>
        <p:spPr>
          <a:xfrm>
            <a:off x="841248" y="2516777"/>
            <a:ext cx="6442852" cy="395723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b="1">
                <a:ea typeface="+mn-lt"/>
                <a:cs typeface="+mn-lt"/>
              </a:rPr>
              <a:t>Inference:</a:t>
            </a:r>
            <a:r>
              <a:rPr lang="en-US" sz="2200">
                <a:ea typeface="+mn-lt"/>
                <a:cs typeface="+mn-lt"/>
              </a:rPr>
              <a:t> highest percentage of movies released in Netflix with 69.69%. </a:t>
            </a: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5"/>
          <a:stretch>
            <a:fillRect/>
          </a:stretch>
        </p:blipFill>
        <p:spPr>
          <a:xfrm>
            <a:off x="11092542" y="19050"/>
            <a:ext cx="1099458" cy="827315"/>
          </a:xfrm>
          <a:prstGeom prst="rect">
            <a:avLst/>
          </a:prstGeom>
        </p:spPr>
      </p:pic>
      <p:pic>
        <p:nvPicPr>
          <p:cNvPr id="5" name="Audio 4">
            <a:hlinkClick r:id="" action="ppaction://media"/>
            <a:extLst>
              <a:ext uri="{FF2B5EF4-FFF2-40B4-BE49-F238E27FC236}">
                <a16:creationId xmlns:a16="http://schemas.microsoft.com/office/drawing/2014/main" id="{672F42FA-0A34-44F4-5EF1-637152C1F9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97496764"/>
      </p:ext>
    </p:extLst>
  </p:cSld>
  <p:clrMapOvr>
    <a:masterClrMapping/>
  </p:clrMapOvr>
  <mc:AlternateContent xmlns:mc="http://schemas.openxmlformats.org/markup-compatibility/2006">
    <mc:Choice xmlns:p14="http://schemas.microsoft.com/office/powerpoint/2010/main" Requires="p14">
      <p:transition spd="slow" p14:dur="2000" advTm="13899"/>
    </mc:Choice>
    <mc:Fallback>
      <p:transition spd="slow" advTm="13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C42891-4A0A-40CD-FB04-AD0F2DDB2221}"/>
              </a:ext>
            </a:extLst>
          </p:cNvPr>
          <p:cNvSpPr txBox="1"/>
          <p:nvPr/>
        </p:nvSpPr>
        <p:spPr>
          <a:xfrm>
            <a:off x="838200" y="585216"/>
            <a:ext cx="10515600"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defRPr cap="all"/>
            </a:pPr>
            <a:r>
              <a:rPr lang="en-US" sz="4400" b="1">
                <a:solidFill>
                  <a:schemeClr val="bg1"/>
                </a:solidFill>
                <a:latin typeface="+mj-lt"/>
                <a:ea typeface="+mj-ea"/>
                <a:cs typeface="+mj-cs"/>
              </a:rPr>
              <a:t>Exploratory Data Analysis</a:t>
            </a:r>
          </a:p>
          <a:p>
            <a:pPr>
              <a:lnSpc>
                <a:spcPct val="90000"/>
              </a:lnSpc>
              <a:spcBef>
                <a:spcPct val="0"/>
              </a:spcBef>
              <a:spcAft>
                <a:spcPts val="600"/>
              </a:spcAft>
              <a:defRPr cap="all"/>
            </a:pPr>
            <a:endParaRPr lang="en-US" sz="4400" b="1">
              <a:solidFill>
                <a:schemeClr val="bg1"/>
              </a:solidFill>
              <a:latin typeface="+mj-lt"/>
              <a:ea typeface="+mj-ea"/>
              <a:cs typeface="+mj-cs"/>
            </a:endParaRPr>
          </a:p>
        </p:txBody>
      </p:sp>
      <p:sp>
        <p:nvSpPr>
          <p:cNvPr id="3" name="TextBox 2">
            <a:extLst>
              <a:ext uri="{FF2B5EF4-FFF2-40B4-BE49-F238E27FC236}">
                <a16:creationId xmlns:a16="http://schemas.microsoft.com/office/drawing/2014/main" id="{72B0BD62-C695-6603-39AA-F330BAA84343}"/>
              </a:ext>
            </a:extLst>
          </p:cNvPr>
          <p:cNvSpPr txBox="1"/>
          <p:nvPr/>
        </p:nvSpPr>
        <p:spPr>
          <a:xfrm>
            <a:off x="7546848" y="2516777"/>
            <a:ext cx="380390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200" b="1" dirty="0">
                <a:ea typeface="+mn-lt"/>
                <a:cs typeface="+mn-lt"/>
              </a:rPr>
              <a:t>Inference:</a:t>
            </a:r>
            <a:r>
              <a:rPr lang="en-US" sz="2200" dirty="0">
                <a:ea typeface="+mn-lt"/>
                <a:cs typeface="+mn-lt"/>
              </a:rPr>
              <a:t> US has 2395 titles under movie type and 845 titles under TV show type.</a:t>
            </a: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783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4"/>
          <a:stretch>
            <a:fillRect/>
          </a:stretch>
        </p:blipFill>
        <p:spPr>
          <a:xfrm>
            <a:off x="11092542" y="19050"/>
            <a:ext cx="1099458" cy="827315"/>
          </a:xfrm>
          <a:prstGeom prst="rect">
            <a:avLst/>
          </a:prstGeom>
        </p:spPr>
      </p:pic>
      <p:pic>
        <p:nvPicPr>
          <p:cNvPr id="5" name="Picture 6" descr="Map&#10;&#10;Description automatically generated">
            <a:extLst>
              <a:ext uri="{FF2B5EF4-FFF2-40B4-BE49-F238E27FC236}">
                <a16:creationId xmlns:a16="http://schemas.microsoft.com/office/drawing/2014/main" id="{9B6651DE-D625-CFD4-0AB5-7C5470556994}"/>
              </a:ext>
            </a:extLst>
          </p:cNvPr>
          <p:cNvPicPr>
            <a:picLocks noChangeAspect="1"/>
          </p:cNvPicPr>
          <p:nvPr/>
        </p:nvPicPr>
        <p:blipFill>
          <a:blip r:embed="rId5"/>
          <a:stretch>
            <a:fillRect/>
          </a:stretch>
        </p:blipFill>
        <p:spPr>
          <a:xfrm>
            <a:off x="1030638" y="2573028"/>
            <a:ext cx="6436962" cy="4023774"/>
          </a:xfrm>
          <a:prstGeom prst="rect">
            <a:avLst/>
          </a:prstGeom>
        </p:spPr>
      </p:pic>
      <p:pic>
        <p:nvPicPr>
          <p:cNvPr id="4" name="Audio 3">
            <a:hlinkClick r:id="" action="ppaction://media"/>
            <a:extLst>
              <a:ext uri="{FF2B5EF4-FFF2-40B4-BE49-F238E27FC236}">
                <a16:creationId xmlns:a16="http://schemas.microsoft.com/office/drawing/2014/main" id="{72D443D3-9DC5-0C70-2DAA-8908A6E8CB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2654193"/>
      </p:ext>
    </p:extLst>
  </p:cSld>
  <p:clrMapOvr>
    <a:masterClrMapping/>
  </p:clrMapOvr>
  <mc:AlternateContent xmlns:mc="http://schemas.openxmlformats.org/markup-compatibility/2006">
    <mc:Choice xmlns:p14="http://schemas.microsoft.com/office/powerpoint/2010/main" Requires="p14">
      <p:transition spd="slow" p14:dur="2000" advTm="14801"/>
    </mc:Choice>
    <mc:Fallback>
      <p:transition spd="slow" advTm="1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42891-4A0A-40CD-FB04-AD0F2DDB2221}"/>
              </a:ext>
            </a:extLst>
          </p:cNvPr>
          <p:cNvSpPr txBox="1"/>
          <p:nvPr/>
        </p:nvSpPr>
        <p:spPr>
          <a:xfrm>
            <a:off x="3723788" y="496424"/>
            <a:ext cx="50605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nSpc>
                <a:spcPct val="100000"/>
              </a:lnSpc>
              <a:defRPr cap="all"/>
            </a:pPr>
            <a:r>
              <a:rPr lang="en-US" sz="4000" b="1" dirty="0"/>
              <a:t>References</a:t>
            </a:r>
            <a:endParaRPr lang="en-US" dirty="0"/>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112454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hlinkClick r:id="rId4">
                  <a:extLst>
                    <a:ext uri="{A12FA001-AC4F-418D-AE19-62706E023703}">
                      <ahyp:hlinkClr xmlns:ahyp="http://schemas.microsoft.com/office/drawing/2018/hyperlinkcolor" val="tx"/>
                    </a:ext>
                  </a:extLst>
                </a:hlinkClick>
              </a:rPr>
              <a:t>https://wuraolaifeoluwa.medium.com/basic-data-wrangling-and-visualization-of-netflix-data-8b9609328f8c</a:t>
            </a:r>
            <a:r>
              <a:rPr lang="en-US" dirty="0">
                <a:ea typeface="+mn-lt"/>
                <a:cs typeface="+mn-lt"/>
              </a:rPr>
              <a:t> </a:t>
            </a:r>
            <a:endParaRPr lang="en-US">
              <a:cs typeface="Calibri"/>
            </a:endParaRPr>
          </a:p>
          <a:p>
            <a:r>
              <a:rPr lang="en-US" b="1" dirty="0">
                <a:ea typeface="+mn-lt"/>
                <a:cs typeface="+mn-lt"/>
              </a:rPr>
              <a:t> </a:t>
            </a:r>
            <a:r>
              <a:rPr lang="en-US" dirty="0">
                <a:ea typeface="+mn-lt"/>
                <a:cs typeface="+mn-lt"/>
              </a:rPr>
              <a:t> </a:t>
            </a:r>
            <a:endParaRPr lang="en-US">
              <a:cs typeface="Calibri"/>
            </a:endParaRPr>
          </a:p>
          <a:p>
            <a:r>
              <a:rPr lang="en-US" b="1" dirty="0">
                <a:ea typeface="+mn-lt"/>
                <a:cs typeface="+mn-lt"/>
                <a:hlinkClick r:id="rId5">
                  <a:extLst>
                    <a:ext uri="{A12FA001-AC4F-418D-AE19-62706E023703}">
                      <ahyp:hlinkClr xmlns:ahyp="http://schemas.microsoft.com/office/drawing/2018/hyperlinkcolor" val="tx"/>
                    </a:ext>
                  </a:extLst>
                </a:hlinkClick>
              </a:rPr>
              <a:t>https://deepnote.com/@a_mas/Investigating-Netflix-Movies-Dataset-f0f270c8-c7e2-46e4-a149-786408ec0804</a:t>
            </a:r>
            <a:r>
              <a:rPr lang="en-US" dirty="0">
                <a:ea typeface="+mn-lt"/>
                <a:cs typeface="+mn-lt"/>
              </a:rPr>
              <a:t> </a:t>
            </a:r>
            <a:endParaRPr lang="en-US">
              <a:cs typeface="Calibri"/>
            </a:endParaRPr>
          </a:p>
          <a:p>
            <a:r>
              <a:rPr lang="en-US" b="1" dirty="0">
                <a:ea typeface="+mn-lt"/>
                <a:cs typeface="+mn-lt"/>
              </a:rPr>
              <a:t>https://www  c.kaggle.com/datasets/</a:t>
            </a:r>
            <a:r>
              <a:rPr lang="en-US" b="1" dirty="0" err="1">
                <a:ea typeface="+mn-lt"/>
                <a:cs typeface="+mn-lt"/>
              </a:rPr>
              <a:t>shivamb</a:t>
            </a:r>
            <a:r>
              <a:rPr lang="en-US" b="1" dirty="0">
                <a:ea typeface="+mn-lt"/>
                <a:cs typeface="+mn-lt"/>
              </a:rPr>
              <a:t>/</a:t>
            </a:r>
            <a:r>
              <a:rPr lang="en-US" b="1" dirty="0" err="1">
                <a:ea typeface="+mn-lt"/>
                <a:cs typeface="+mn-lt"/>
              </a:rPr>
              <a:t>netflix</a:t>
            </a:r>
            <a:r>
              <a:rPr lang="en-US" b="1" dirty="0">
                <a:ea typeface="+mn-lt"/>
                <a:cs typeface="+mn-lt"/>
              </a:rPr>
              <a:t>-shows </a:t>
            </a: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6"/>
          <a:stretch>
            <a:fillRect/>
          </a:stretch>
        </p:blipFill>
        <p:spPr>
          <a:xfrm>
            <a:off x="11092542" y="19050"/>
            <a:ext cx="1099458" cy="82731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223283" y="6510163"/>
            <a:ext cx="36249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INFO 5709 </a:t>
            </a:r>
            <a:r>
              <a:rPr lang="en-US" sz="1200" b="1" i="0">
                <a:solidFill>
                  <a:schemeClr val="accent6"/>
                </a:solidFill>
                <a:effectLst/>
                <a:latin typeface="Calibri Light" panose="020F0302020204030204" pitchFamily="34" charset="0"/>
                <a:ea typeface="Calibri Light" panose="020F0302020204030204" pitchFamily="34" charset="0"/>
                <a:cs typeface="Calibri Light" panose="020F0302020204030204" pitchFamily="34" charset="0"/>
              </a:rPr>
              <a:t>Data Visualization and Communication</a:t>
            </a:r>
          </a:p>
          <a:p>
            <a:pPr algn="r"/>
            <a:endParaRPr lang="en-US" sz="1200">
              <a:solidFill>
                <a:srgbClr val="045C75"/>
              </a:solidFill>
              <a:cs typeface="Calibri"/>
            </a:endParaRPr>
          </a:p>
        </p:txBody>
      </p:sp>
      <p:sp>
        <p:nvSpPr>
          <p:cNvPr id="5" name="TextBox 4">
            <a:extLst>
              <a:ext uri="{FF2B5EF4-FFF2-40B4-BE49-F238E27FC236}">
                <a16:creationId xmlns:a16="http://schemas.microsoft.com/office/drawing/2014/main" id="{461B8041-EBA8-3BD5-F459-66097307A289}"/>
              </a:ext>
            </a:extLst>
          </p:cNvPr>
          <p:cNvSpPr txBox="1"/>
          <p:nvPr/>
        </p:nvSpPr>
        <p:spPr>
          <a:xfrm>
            <a:off x="3772866" y="3102722"/>
            <a:ext cx="50605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nSpc>
                <a:spcPct val="100000"/>
              </a:lnSpc>
              <a:defRPr cap="all"/>
            </a:pPr>
            <a:r>
              <a:rPr lang="en-US" sz="4000" b="1" dirty="0"/>
              <a:t>Conclusion</a:t>
            </a:r>
            <a:endParaRPr lang="en-US" dirty="0"/>
          </a:p>
        </p:txBody>
      </p:sp>
      <p:sp>
        <p:nvSpPr>
          <p:cNvPr id="7" name="TextBox 6">
            <a:extLst>
              <a:ext uri="{FF2B5EF4-FFF2-40B4-BE49-F238E27FC236}">
                <a16:creationId xmlns:a16="http://schemas.microsoft.com/office/drawing/2014/main" id="{B1729219-622E-1AD9-609B-348226CAB1B2}"/>
              </a:ext>
            </a:extLst>
          </p:cNvPr>
          <p:cNvSpPr txBox="1"/>
          <p:nvPr/>
        </p:nvSpPr>
        <p:spPr>
          <a:xfrm>
            <a:off x="601849" y="4158713"/>
            <a:ext cx="1130100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ea typeface="+mn-lt"/>
                <a:cs typeface="+mn-lt"/>
              </a:rPr>
              <a:t>The United States has the highest contribution to Netflix’s media. TV shows with 7 seasons in the month of December (265) has the highest count and the lowest count in the month of February (180) whereas the highest percentage of movies are released with 69.69%. </a:t>
            </a:r>
            <a:endParaRPr lang="en-US" sz="2000">
              <a:latin typeface="Times New Roman"/>
              <a:cs typeface="Times New Roman"/>
            </a:endParaRPr>
          </a:p>
        </p:txBody>
      </p:sp>
      <p:pic>
        <p:nvPicPr>
          <p:cNvPr id="4" name="Audio 3">
            <a:hlinkClick r:id="" action="ppaction://media"/>
            <a:extLst>
              <a:ext uri="{FF2B5EF4-FFF2-40B4-BE49-F238E27FC236}">
                <a16:creationId xmlns:a16="http://schemas.microsoft.com/office/drawing/2014/main" id="{D1030F29-1889-1A03-FDAF-2F0B64A003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69709973"/>
      </p:ext>
    </p:extLst>
  </p:cSld>
  <p:clrMapOvr>
    <a:masterClrMapping/>
  </p:clrMapOvr>
  <mc:AlternateContent xmlns:mc="http://schemas.openxmlformats.org/markup-compatibility/2006">
    <mc:Choice xmlns:p14="http://schemas.microsoft.com/office/powerpoint/2010/main" Requires="p14">
      <p:transition spd="slow" p14:dur="2000" advTm="24344"/>
    </mc:Choice>
    <mc:Fallback>
      <p:transition spd="slow" advTm="24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6E5347E4-18DA-F70A-2B79-260675F1DCA2}"/>
              </a:ext>
            </a:extLst>
          </p:cNvPr>
          <p:cNvSpPr txBox="1"/>
          <p:nvPr/>
        </p:nvSpPr>
        <p:spPr>
          <a:xfrm>
            <a:off x="3204642" y="2353641"/>
            <a:ext cx="5782716" cy="2150719"/>
          </a:xfrm>
          <a:prstGeom prst="rect">
            <a:avLst/>
          </a:prstGeom>
          <a:no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600" kern="1200">
                <a:solidFill>
                  <a:srgbClr val="080808"/>
                </a:solidFill>
                <a:latin typeface="+mj-lt"/>
                <a:ea typeface="+mj-ea"/>
                <a:cs typeface="+mj-cs"/>
              </a:rPr>
              <a:t>THANK YOU</a:t>
            </a:r>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Audio 2">
            <a:hlinkClick r:id="" action="ppaction://media"/>
            <a:extLst>
              <a:ext uri="{FF2B5EF4-FFF2-40B4-BE49-F238E27FC236}">
                <a16:creationId xmlns:a16="http://schemas.microsoft.com/office/drawing/2014/main" id="{4F8AB8B7-C8D1-FF49-707D-7160127389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75745719"/>
      </p:ext>
    </p:extLst>
  </p:cSld>
  <p:clrMapOvr>
    <a:masterClrMapping/>
  </p:clrMapOvr>
  <mc:AlternateContent xmlns:mc="http://schemas.openxmlformats.org/markup-compatibility/2006">
    <mc:Choice xmlns:p14="http://schemas.microsoft.com/office/powerpoint/2010/main" Requires="p14">
      <p:transition spd="slow" p14:dur="2000" advTm="7370"/>
    </mc:Choice>
    <mc:Fallback>
      <p:transition spd="slow" advTm="7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42C8D-EB96-B34A-7F90-42DA94EC3307}"/>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a:t>TABLE OF CONTENTS</a:t>
            </a:r>
          </a:p>
        </p:txBody>
      </p:sp>
      <p:sp>
        <p:nvSpPr>
          <p:cNvPr id="3" name="TextBox 2">
            <a:extLst>
              <a:ext uri="{FF2B5EF4-FFF2-40B4-BE49-F238E27FC236}">
                <a16:creationId xmlns:a16="http://schemas.microsoft.com/office/drawing/2014/main" id="{DB1B5FB7-315E-0F2A-3F4E-2E1D98BC0FA7}"/>
              </a:ext>
            </a:extLst>
          </p:cNvPr>
          <p:cNvSpPr txBox="1"/>
          <p:nvPr/>
        </p:nvSpPr>
        <p:spPr>
          <a:xfrm>
            <a:off x="-223283" y="6510163"/>
            <a:ext cx="3624942"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n-US" sz="1200" b="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INFO 5709 </a:t>
            </a:r>
            <a:r>
              <a:rPr lang="en-US" sz="1200" b="1" i="0">
                <a:solidFill>
                  <a:schemeClr val="accent6"/>
                </a:solidFill>
                <a:effectLst/>
                <a:latin typeface="Calibri Light" panose="020F0302020204030204" pitchFamily="34" charset="0"/>
                <a:ea typeface="Calibri Light" panose="020F0302020204030204" pitchFamily="34" charset="0"/>
                <a:cs typeface="Calibri Light" panose="020F0302020204030204" pitchFamily="34" charset="0"/>
              </a:rPr>
              <a:t>Data Visualization and Communication</a:t>
            </a:r>
          </a:p>
          <a:p>
            <a:pPr algn="r">
              <a:spcAft>
                <a:spcPts val="600"/>
              </a:spcAft>
            </a:pPr>
            <a:endParaRPr lang="en-US" sz="1200">
              <a:solidFill>
                <a:srgbClr val="045C75"/>
              </a:solidFill>
              <a:cs typeface="Calibri"/>
            </a:endParaRPr>
          </a:p>
        </p:txBody>
      </p:sp>
      <p:pic>
        <p:nvPicPr>
          <p:cNvPr id="86" name="Picture 85">
            <a:extLst>
              <a:ext uri="{FF2B5EF4-FFF2-40B4-BE49-F238E27FC236}">
                <a16:creationId xmlns:a16="http://schemas.microsoft.com/office/drawing/2014/main" id="{7FFB7B9F-05C6-72FB-712C-6AF0E2BD3388}"/>
              </a:ext>
            </a:extLst>
          </p:cNvPr>
          <p:cNvPicPr>
            <a:picLocks noChangeAspect="1"/>
          </p:cNvPicPr>
          <p:nvPr/>
        </p:nvPicPr>
        <p:blipFill rotWithShape="1">
          <a:blip r:embed="rId4"/>
          <a:srcRect r="39638" b="2"/>
          <a:stretch/>
        </p:blipFill>
        <p:spPr>
          <a:xfrm>
            <a:off x="7777393" y="1976277"/>
            <a:ext cx="4414606" cy="4881723"/>
          </a:xfrm>
          <a:custGeom>
            <a:avLst/>
            <a:gdLst/>
            <a:ahLst/>
            <a:cxnLst/>
            <a:rect l="l" t="t" r="r" b="b"/>
            <a:pathLst>
              <a:path w="4414606" h="4881723">
                <a:moveTo>
                  <a:pt x="3151661" y="0"/>
                </a:moveTo>
                <a:lnTo>
                  <a:pt x="4414606" y="1262946"/>
                </a:lnTo>
                <a:lnTo>
                  <a:pt x="4414606" y="4881723"/>
                </a:lnTo>
                <a:lnTo>
                  <a:pt x="1730061" y="4881723"/>
                </a:lnTo>
                <a:lnTo>
                  <a:pt x="0" y="3151662"/>
                </a:lnTo>
                <a:close/>
              </a:path>
            </a:pathLst>
          </a:custGeom>
        </p:spPr>
      </p:pic>
      <p:sp>
        <p:nvSpPr>
          <p:cNvPr id="92" name="Rectangle 9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9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2" descr="Logo, company name&#10;&#10;Description automatically generated">
            <a:extLst>
              <a:ext uri="{FF2B5EF4-FFF2-40B4-BE49-F238E27FC236}">
                <a16:creationId xmlns:a16="http://schemas.microsoft.com/office/drawing/2014/main" id="{34C6D14B-7DD7-7688-9578-752F0FBA3608}"/>
              </a:ext>
            </a:extLst>
          </p:cNvPr>
          <p:cNvPicPr>
            <a:picLocks noChangeAspect="1"/>
          </p:cNvPicPr>
          <p:nvPr/>
        </p:nvPicPr>
        <p:blipFill>
          <a:blip r:embed="rId5"/>
          <a:stretch>
            <a:fillRect/>
          </a:stretch>
        </p:blipFill>
        <p:spPr>
          <a:xfrm>
            <a:off x="10956471" y="5443"/>
            <a:ext cx="1232808" cy="914401"/>
          </a:xfrm>
          <a:prstGeom prst="rect">
            <a:avLst/>
          </a:prstGeom>
        </p:spPr>
      </p:pic>
      <p:graphicFrame>
        <p:nvGraphicFramePr>
          <p:cNvPr id="84" name="TextBox 2">
            <a:extLst>
              <a:ext uri="{FF2B5EF4-FFF2-40B4-BE49-F238E27FC236}">
                <a16:creationId xmlns:a16="http://schemas.microsoft.com/office/drawing/2014/main" id="{9E37D642-AE9C-A4A7-7271-4A678A51C994}"/>
              </a:ext>
            </a:extLst>
          </p:cNvPr>
          <p:cNvGraphicFramePr/>
          <p:nvPr>
            <p:extLst>
              <p:ext uri="{D42A27DB-BD31-4B8C-83A1-F6EECF244321}">
                <p14:modId xmlns:p14="http://schemas.microsoft.com/office/powerpoint/2010/main" val="2656355314"/>
              </p:ext>
            </p:extLst>
          </p:nvPr>
        </p:nvGraphicFramePr>
        <p:xfrm>
          <a:off x="643468" y="1782981"/>
          <a:ext cx="6891188" cy="439398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C455020E-6257-6C80-434C-941ED5B633E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38845543"/>
      </p:ext>
    </p:extLst>
  </p:cSld>
  <p:clrMapOvr>
    <a:masterClrMapping/>
  </p:clrMapOvr>
  <mc:AlternateContent xmlns:mc="http://schemas.openxmlformats.org/markup-compatibility/2006">
    <mc:Choice xmlns:p14="http://schemas.microsoft.com/office/powerpoint/2010/main" Requires="p14">
      <p:transition spd="slow" p14:dur="2000" advTm="11434"/>
    </mc:Choice>
    <mc:Fallback>
      <p:transition spd="slow" advTm="1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05F300-06E1-781E-C6A8-FDC623132532}"/>
              </a:ext>
            </a:extLst>
          </p:cNvPr>
          <p:cNvSpPr txBox="1"/>
          <p:nvPr/>
        </p:nvSpPr>
        <p:spPr>
          <a:xfrm>
            <a:off x="4068651" y="193407"/>
            <a:ext cx="10515600" cy="13064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solidFill>
                  <a:schemeClr val="tx1">
                    <a:lumMod val="95000"/>
                    <a:lumOff val="5000"/>
                  </a:schemeClr>
                </a:solidFill>
                <a:latin typeface="+mj-lt"/>
                <a:ea typeface="+mj-ea"/>
                <a:cs typeface="+mj-cs"/>
              </a:rPr>
              <a:t>INTRODUCTION</a:t>
            </a:r>
            <a:endParaRPr lang="en-US" sz="4000">
              <a:solidFill>
                <a:schemeClr val="tx1">
                  <a:lumMod val="95000"/>
                  <a:lumOff val="5000"/>
                </a:schemeClr>
              </a:solidFill>
              <a:latin typeface="+mj-lt"/>
              <a:ea typeface="+mj-ea"/>
              <a:cs typeface="Calibri Light"/>
            </a:endParaRPr>
          </a:p>
        </p:txBody>
      </p:sp>
      <p:pic>
        <p:nvPicPr>
          <p:cNvPr id="10" name="Picture 10" descr="Logo, company name&#10;&#10;Description automatically generated">
            <a:extLst>
              <a:ext uri="{FF2B5EF4-FFF2-40B4-BE49-F238E27FC236}">
                <a16:creationId xmlns:a16="http://schemas.microsoft.com/office/drawing/2014/main" id="{2E92CF63-70AD-22F4-5BE7-43837146BC35}"/>
              </a:ext>
            </a:extLst>
          </p:cNvPr>
          <p:cNvPicPr>
            <a:picLocks noChangeAspect="1"/>
          </p:cNvPicPr>
          <p:nvPr/>
        </p:nvPicPr>
        <p:blipFill>
          <a:blip r:embed="rId4"/>
          <a:stretch>
            <a:fillRect/>
          </a:stretch>
        </p:blipFill>
        <p:spPr>
          <a:xfrm>
            <a:off x="11092542" y="19050"/>
            <a:ext cx="1099458" cy="827315"/>
          </a:xfrm>
          <a:prstGeom prst="rect">
            <a:avLst/>
          </a:prstGeom>
        </p:spPr>
      </p:pic>
      <p:sp>
        <p:nvSpPr>
          <p:cNvPr id="3" name="TextBox 2">
            <a:extLst>
              <a:ext uri="{FF2B5EF4-FFF2-40B4-BE49-F238E27FC236}">
                <a16:creationId xmlns:a16="http://schemas.microsoft.com/office/drawing/2014/main" id="{28142F6E-406D-DEC0-0CC8-328A053C7154}"/>
              </a:ext>
            </a:extLst>
          </p:cNvPr>
          <p:cNvSpPr txBox="1"/>
          <p:nvPr/>
        </p:nvSpPr>
        <p:spPr>
          <a:xfrm>
            <a:off x="-223283" y="6510163"/>
            <a:ext cx="36249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INFO 5709 </a:t>
            </a:r>
            <a:r>
              <a:rPr lang="en-US" sz="1200" b="1" i="0">
                <a:solidFill>
                  <a:schemeClr val="accent6"/>
                </a:solidFill>
                <a:effectLst/>
                <a:latin typeface="Calibri Light" panose="020F0302020204030204" pitchFamily="34" charset="0"/>
                <a:ea typeface="Calibri Light" panose="020F0302020204030204" pitchFamily="34" charset="0"/>
                <a:cs typeface="Calibri Light" panose="020F0302020204030204" pitchFamily="34" charset="0"/>
              </a:rPr>
              <a:t>Data Visualization and Communication</a:t>
            </a:r>
          </a:p>
          <a:p>
            <a:pPr algn="r"/>
            <a:endParaRPr lang="en-US" sz="1200">
              <a:solidFill>
                <a:srgbClr val="045C75"/>
              </a:solidFill>
              <a:cs typeface="Calibri"/>
            </a:endParaRPr>
          </a:p>
        </p:txBody>
      </p:sp>
      <p:sp>
        <p:nvSpPr>
          <p:cNvPr id="5" name="TextBox 4">
            <a:extLst>
              <a:ext uri="{FF2B5EF4-FFF2-40B4-BE49-F238E27FC236}">
                <a16:creationId xmlns:a16="http://schemas.microsoft.com/office/drawing/2014/main" id="{8CEF734B-4398-E11F-E602-ECD2891D7CEC}"/>
              </a:ext>
            </a:extLst>
          </p:cNvPr>
          <p:cNvSpPr txBox="1"/>
          <p:nvPr/>
        </p:nvSpPr>
        <p:spPr>
          <a:xfrm>
            <a:off x="1219209" y="2469621"/>
            <a:ext cx="7782634" cy="2571794"/>
          </a:xfrm>
          <a:prstGeom prst="rect">
            <a:avLst/>
          </a:prstGeom>
          <a:noFill/>
        </p:spPr>
        <p:txBody>
          <a:bodyPr wrap="square" rtlCol="0">
            <a:spAutoFit/>
          </a:bodyPr>
          <a:lstStyle/>
          <a:p>
            <a:pPr marL="171450" marR="0" indent="-171450">
              <a:lnSpc>
                <a:spcPct val="107000"/>
              </a:lnSpc>
              <a:spcBef>
                <a:spcPts val="0"/>
              </a:spcBef>
              <a:spcAft>
                <a:spcPts val="800"/>
              </a:spcAft>
              <a:buFont typeface="Wingdings" panose="05000000000000000000" pitchFamily="2" charset="2"/>
              <a:buChar char="q"/>
            </a:pPr>
            <a:r>
              <a:rPr lang="en-IN" sz="12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over the Netflix is the most popular video streaming site contributing to nearly a quarter of global video traffic.</a:t>
            </a:r>
            <a:r>
              <a:rPr lang="en-IN" sz="1200">
                <a:effectLst/>
                <a:latin typeface="Times New Roman" panose="02020603050405020304" pitchFamily="18" charset="0"/>
                <a:ea typeface="Calibri" panose="020F0502020204030204" pitchFamily="34" charset="0"/>
                <a:cs typeface="Times New Roman" panose="02020603050405020304" pitchFamily="18" charset="0"/>
              </a:rPr>
              <a:t> </a:t>
            </a:r>
          </a:p>
          <a:p>
            <a:pPr marL="171450" marR="0" indent="-171450">
              <a:lnSpc>
                <a:spcPct val="107000"/>
              </a:lnSpc>
              <a:spcBef>
                <a:spcPts val="0"/>
              </a:spcBef>
              <a:spcAft>
                <a:spcPts val="800"/>
              </a:spcAft>
              <a:buFont typeface="Wingdings" panose="05000000000000000000" pitchFamily="2" charset="2"/>
              <a:buChar char="q"/>
            </a:pPr>
            <a:r>
              <a:rPr lang="en-IN" sz="12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Understanding how individual Netflix customers consume content is important to network operators, content producers and creators, consumers, advertising, and the  </a:t>
            </a:r>
          </a:p>
          <a:p>
            <a:pPr marR="0">
              <a:lnSpc>
                <a:spcPct val="107000"/>
              </a:lnSpc>
              <a:spcBef>
                <a:spcPts val="0"/>
              </a:spcBef>
              <a:spcAft>
                <a:spcPts val="800"/>
              </a:spcAft>
            </a:pPr>
            <a:r>
              <a:rPr lang="en-IN" sz="12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research community because Netflix dominates Internet traffic. </a:t>
            </a:r>
          </a:p>
          <a:p>
            <a:pPr marL="171450" marR="0" indent="-171450">
              <a:lnSpc>
                <a:spcPct val="107000"/>
              </a:lnSpc>
              <a:spcBef>
                <a:spcPts val="0"/>
              </a:spcBef>
              <a:spcAft>
                <a:spcPts val="800"/>
              </a:spcAft>
              <a:buFont typeface="Wingdings" panose="05000000000000000000" pitchFamily="2" charset="2"/>
              <a:buChar char="q"/>
            </a:pPr>
            <a:r>
              <a:rPr lang="en-IN" sz="12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this case, we gather Netflix viewing data from 1060 users' course of a year, totalling over 1.7 million episodes and films. </a:t>
            </a:r>
          </a:p>
          <a:p>
            <a:pPr marL="171450" marR="0" indent="-171450">
              <a:lnSpc>
                <a:spcPct val="107000"/>
              </a:lnSpc>
              <a:spcBef>
                <a:spcPts val="0"/>
              </a:spcBef>
              <a:spcAft>
                <a:spcPts val="800"/>
              </a:spcAft>
              <a:buFont typeface="Wingdings" panose="05000000000000000000" pitchFamily="2" charset="2"/>
              <a:buChar char="q"/>
            </a:pPr>
            <a:r>
              <a:rPr lang="en-IN" sz="12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Based on the users' degree of activity, we categorize them and offer important data about their watch patterns, watch session length, preferences, predictability, and watch </a:t>
            </a:r>
          </a:p>
          <a:p>
            <a:pPr marR="0">
              <a:lnSpc>
                <a:spcPct val="107000"/>
              </a:lnSpc>
              <a:spcBef>
                <a:spcPts val="0"/>
              </a:spcBef>
              <a:spcAft>
                <a:spcPts val="800"/>
              </a:spcAft>
            </a:pPr>
            <a:r>
              <a:rPr lang="en-IN" sz="12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behaviour continuance inclinations. , we construct and assess classifiers that forecast a user's participation in a series based on previous behavioural patterns.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Logo, icon&#10;&#10;Description automatically generated">
            <a:extLst>
              <a:ext uri="{FF2B5EF4-FFF2-40B4-BE49-F238E27FC236}">
                <a16:creationId xmlns:a16="http://schemas.microsoft.com/office/drawing/2014/main" id="{F6AD712C-2918-1E11-C2D3-7580669BE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3484" y="2476775"/>
            <a:ext cx="2427727" cy="2427727"/>
          </a:xfrm>
          <a:prstGeom prst="rect">
            <a:avLst/>
          </a:prstGeom>
        </p:spPr>
      </p:pic>
      <p:pic>
        <p:nvPicPr>
          <p:cNvPr id="4" name="Audio 3">
            <a:hlinkClick r:id="" action="ppaction://media"/>
            <a:extLst>
              <a:ext uri="{FF2B5EF4-FFF2-40B4-BE49-F238E27FC236}">
                <a16:creationId xmlns:a16="http://schemas.microsoft.com/office/drawing/2014/main" id="{6C35956C-7365-A46C-6505-B0E5CC3165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51361802"/>
      </p:ext>
    </p:extLst>
  </p:cSld>
  <p:clrMapOvr>
    <a:masterClrMapping/>
  </p:clrMapOvr>
  <mc:AlternateContent xmlns:mc="http://schemas.openxmlformats.org/markup-compatibility/2006">
    <mc:Choice xmlns:p14="http://schemas.microsoft.com/office/powerpoint/2010/main" Requires="p14">
      <p:transition spd="slow" p14:dur="2000" advTm="62425"/>
    </mc:Choice>
    <mc:Fallback>
      <p:transition spd="slow" advTm="62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42891-4A0A-40CD-FB04-AD0F2DDB2221}"/>
              </a:ext>
            </a:extLst>
          </p:cNvPr>
          <p:cNvSpPr txBox="1"/>
          <p:nvPr/>
        </p:nvSpPr>
        <p:spPr>
          <a:xfrm>
            <a:off x="3723788" y="496424"/>
            <a:ext cx="50605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tx1">
                    <a:lumMod val="95000"/>
                    <a:lumOff val="5000"/>
                  </a:schemeClr>
                </a:solidFill>
                <a:cs typeface="Calibri"/>
              </a:rPr>
              <a:t>Features of Data Set</a:t>
            </a: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597280"/>
            <a:ext cx="5662977" cy="5374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cs typeface="Calibri"/>
              </a:rPr>
              <a:t>The dataset is from Kaggle</a:t>
            </a:r>
          </a:p>
          <a:p>
            <a:r>
              <a:rPr lang="en-IN" sz="1800" u="sng">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https://www.kaggle.com/code/manuelcabrerag/netflix-data-cleaning-analysis-and-visualisation/data?select=netflix1.csv</a:t>
            </a:r>
            <a:r>
              <a:rPr lang="en-IN" sz="1800">
                <a:solidFill>
                  <a:srgbClr val="222222"/>
                </a:solidFill>
                <a:effectLst/>
                <a:latin typeface="Times New Roman" panose="02020603050405020304" pitchFamily="18" charset="0"/>
                <a:ea typeface="Times New Roman" panose="02020603050405020304" pitchFamily="18" charset="0"/>
              </a:rPr>
              <a:t> </a:t>
            </a:r>
          </a:p>
          <a:p>
            <a:endParaRPr lang="en-IN">
              <a:solidFill>
                <a:srgbClr val="222222"/>
              </a:solidFill>
              <a:latin typeface="Times New Roman" panose="02020603050405020304" pitchFamily="18" charset="0"/>
              <a:cs typeface="Calibri"/>
            </a:endParaRPr>
          </a:p>
          <a:p>
            <a:pPr marL="342900" marR="0" lvl="0" indent="-342900">
              <a:lnSpc>
                <a:spcPct val="107000"/>
              </a:lnSpc>
              <a:spcBef>
                <a:spcPts val="0"/>
              </a:spcBef>
              <a:spcAft>
                <a:spcPts val="0"/>
              </a:spcAft>
              <a:buFont typeface="Symbol" panose="05050102010706020507" pitchFamily="18" charset="2"/>
              <a:buChar char=""/>
            </a:pPr>
            <a:r>
              <a:rPr lang="en-IN" sz="1800" i="1"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show_id</a:t>
            </a:r>
            <a:r>
              <a:rPr lang="en-I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Netflix ID of the media.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Type</a:t>
            </a:r>
            <a:r>
              <a:rPr lang="en-I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Movie or TV Show.</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title</a:t>
            </a:r>
            <a:r>
              <a:rPr lang="en-I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Title of the media.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director</a:t>
            </a:r>
            <a:r>
              <a:rPr lang="en-I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Director of the media.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country</a:t>
            </a:r>
            <a:r>
              <a:rPr lang="en-I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Country in which the movie was made.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i="1"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date_added</a:t>
            </a:r>
            <a:r>
              <a:rPr lang="en-I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Date in which the media was added.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i="1"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release_year</a:t>
            </a:r>
            <a:r>
              <a:rPr lang="en-I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Year in which the media was released.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rating</a:t>
            </a:r>
            <a:r>
              <a:rPr lang="en-I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Age rating of the media.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800" i="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duration</a:t>
            </a:r>
            <a:r>
              <a:rPr lang="en-I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Duration of the media.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IN" sz="1800" i="1"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listen_in</a:t>
            </a:r>
            <a:r>
              <a:rPr lang="en-IN"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Classification given by Netflix.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3600">
              <a:cs typeface="Calibri"/>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5"/>
          <a:stretch>
            <a:fillRect/>
          </a:stretch>
        </p:blipFill>
        <p:spPr>
          <a:xfrm>
            <a:off x="11092542" y="19050"/>
            <a:ext cx="1099458" cy="82731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223283" y="6510163"/>
            <a:ext cx="36249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INFO 5709 </a:t>
            </a:r>
            <a:r>
              <a:rPr lang="en-US" sz="1200" b="1" i="0">
                <a:solidFill>
                  <a:schemeClr val="accent6"/>
                </a:solidFill>
                <a:effectLst/>
                <a:latin typeface="Calibri Light" panose="020F0302020204030204" pitchFamily="34" charset="0"/>
                <a:ea typeface="Calibri Light" panose="020F0302020204030204" pitchFamily="34" charset="0"/>
                <a:cs typeface="Calibri Light" panose="020F0302020204030204" pitchFamily="34" charset="0"/>
              </a:rPr>
              <a:t>Data Visualization and Communication</a:t>
            </a:r>
          </a:p>
          <a:p>
            <a:pPr algn="r"/>
            <a:endParaRPr lang="en-US" sz="1200">
              <a:solidFill>
                <a:srgbClr val="045C75"/>
              </a:solidFill>
              <a:cs typeface="Calibri"/>
            </a:endParaRPr>
          </a:p>
        </p:txBody>
      </p:sp>
      <p:pic>
        <p:nvPicPr>
          <p:cNvPr id="1026" name="Picture 2" descr="19 Fun Data Sets to Analyze and Level Up Your Portfolio">
            <a:extLst>
              <a:ext uri="{FF2B5EF4-FFF2-40B4-BE49-F238E27FC236}">
                <a16:creationId xmlns:a16="http://schemas.microsoft.com/office/drawing/2014/main" id="{78CB9A7D-347A-0E6D-A2E8-041DAA5324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5275" y="2245490"/>
            <a:ext cx="5331925" cy="364602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585FDFC6-9B94-97F8-132C-EEE21DA2C54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64431999"/>
      </p:ext>
    </p:extLst>
  </p:cSld>
  <p:clrMapOvr>
    <a:masterClrMapping/>
  </p:clrMapOvr>
  <mc:AlternateContent xmlns:mc="http://schemas.openxmlformats.org/markup-compatibility/2006">
    <mc:Choice xmlns:p14="http://schemas.microsoft.com/office/powerpoint/2010/main" Requires="p14">
      <p:transition spd="slow" p14:dur="2000" advTm="37674"/>
    </mc:Choice>
    <mc:Fallback>
      <p:transition spd="slow" advTm="37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8" name="Rectangle 2077">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7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0" name="Rectangle 2079">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082" name="Straight Connector 2081">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3B70AC"/>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C42891-4A0A-40CD-FB04-AD0F2DDB2221}"/>
              </a:ext>
            </a:extLst>
          </p:cNvPr>
          <p:cNvSpPr txBox="1"/>
          <p:nvPr/>
        </p:nvSpPr>
        <p:spPr>
          <a:xfrm>
            <a:off x="1109980" y="4277356"/>
            <a:ext cx="9966960" cy="156032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800" b="1">
                <a:solidFill>
                  <a:srgbClr val="3B70AC"/>
                </a:solidFill>
                <a:latin typeface="+mj-lt"/>
                <a:ea typeface="+mj-ea"/>
                <a:cs typeface="+mj-cs"/>
              </a:rPr>
              <a:t>Languages &amp; Tools</a:t>
            </a:r>
          </a:p>
        </p:txBody>
      </p:sp>
      <p:pic>
        <p:nvPicPr>
          <p:cNvPr id="2050" name="Picture 2" descr="Connecting Python with Tableau - Visual BI Solutions">
            <a:extLst>
              <a:ext uri="{FF2B5EF4-FFF2-40B4-BE49-F238E27FC236}">
                <a16:creationId xmlns:a16="http://schemas.microsoft.com/office/drawing/2014/main" id="{63DCEFA4-2387-EFB9-A7DD-D1968158BF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233" r="1" b="6591"/>
          <a:stretch/>
        </p:blipFill>
        <p:spPr bwMode="auto">
          <a:xfrm>
            <a:off x="243840" y="256540"/>
            <a:ext cx="11704320" cy="37642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5"/>
          <a:stretch>
            <a:fillRect/>
          </a:stretch>
        </p:blipFill>
        <p:spPr>
          <a:xfrm>
            <a:off x="11092542" y="19050"/>
            <a:ext cx="1099458" cy="827315"/>
          </a:xfrm>
          <a:prstGeom prst="rect">
            <a:avLst/>
          </a:prstGeom>
        </p:spPr>
      </p:pic>
      <p:pic>
        <p:nvPicPr>
          <p:cNvPr id="3" name="Audio 2">
            <a:hlinkClick r:id="" action="ppaction://media"/>
            <a:extLst>
              <a:ext uri="{FF2B5EF4-FFF2-40B4-BE49-F238E27FC236}">
                <a16:creationId xmlns:a16="http://schemas.microsoft.com/office/drawing/2014/main" id="{EE94D3E4-5A16-7712-C96B-4DB9F980CA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09203201"/>
      </p:ext>
    </p:extLst>
  </p:cSld>
  <p:clrMapOvr>
    <a:masterClrMapping/>
  </p:clrMapOvr>
  <mc:AlternateContent xmlns:mc="http://schemas.openxmlformats.org/markup-compatibility/2006">
    <mc:Choice xmlns:p14="http://schemas.microsoft.com/office/powerpoint/2010/main" Requires="p14">
      <p:transition spd="slow" p14:dur="2000" advTm="6743"/>
    </mc:Choice>
    <mc:Fallback>
      <p:transition spd="slow" advTm="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42891-4A0A-40CD-FB04-AD0F2DDB2221}"/>
              </a:ext>
            </a:extLst>
          </p:cNvPr>
          <p:cNvSpPr txBox="1"/>
          <p:nvPr/>
        </p:nvSpPr>
        <p:spPr>
          <a:xfrm>
            <a:off x="3723788" y="496424"/>
            <a:ext cx="50605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nSpc>
                <a:spcPct val="100000"/>
              </a:lnSpc>
              <a:defRPr cap="all"/>
            </a:pPr>
            <a:r>
              <a:rPr lang="en-US" sz="4000" b="1"/>
              <a:t>Data Pre-Processing</a:t>
            </a: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597280"/>
            <a:ext cx="5674020" cy="40523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Load and read data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IN">
              <a:solidFill>
                <a:srgbClr val="222222"/>
              </a:solidFill>
              <a:latin typeface="Times New Roman" panose="02020603050405020304" pitchFamily="18" charset="0"/>
              <a:cs typeface="Calibri"/>
            </a:endParaRPr>
          </a:p>
          <a:p>
            <a:pPr marL="0" marR="0">
              <a:lnSpc>
                <a:spcPts val="1425"/>
              </a:lnSpc>
              <a:spcBef>
                <a:spcPts val="0"/>
              </a:spcBef>
              <a:spcAft>
                <a:spcPts val="0"/>
              </a:spcAft>
            </a:pPr>
            <a:r>
              <a:rPr lang="en-IN" sz="1800">
                <a:solidFill>
                  <a:srgbClr val="000000"/>
                </a:solidFill>
                <a:effectLst/>
                <a:latin typeface="Times New Roman"/>
                <a:ea typeface="Times New Roman" panose="02020603050405020304" pitchFamily="18" charset="0"/>
                <a:cs typeface="Times New Roman"/>
              </a:rPr>
              <a:t>In this section, we will gather the dataset and turn it into a </a:t>
            </a:r>
            <a:r>
              <a:rPr lang="en-IN" sz="1800" err="1">
                <a:solidFill>
                  <a:srgbClr val="000000"/>
                </a:solidFill>
                <a:effectLst/>
                <a:latin typeface="Times New Roman"/>
                <a:ea typeface="Times New Roman" panose="02020603050405020304" pitchFamily="18" charset="0"/>
                <a:cs typeface="Times New Roman"/>
              </a:rPr>
              <a:t>DataFrame</a:t>
            </a:r>
            <a:r>
              <a:rPr lang="en-IN" sz="1800">
                <a:solidFill>
                  <a:srgbClr val="000000"/>
                </a:solidFill>
                <a:effectLst/>
                <a:latin typeface="Times New Roman"/>
                <a:ea typeface="Times New Roman" panose="02020603050405020304" pitchFamily="18" charset="0"/>
                <a:cs typeface="Times New Roman"/>
              </a:rPr>
              <a:t> and check the shape.</a:t>
            </a:r>
            <a:endParaRPr lang="en-US" sz="1800">
              <a:effectLst/>
              <a:latin typeface="Times New Roman"/>
              <a:ea typeface="Calibri" panose="020F0502020204030204" pitchFamily="34" charset="0"/>
              <a:cs typeface="Times New Roman"/>
            </a:endParaRPr>
          </a:p>
          <a:p>
            <a:endParaRPr lang="en-US" sz="3600">
              <a:cs typeface="Calibri"/>
            </a:endParaRPr>
          </a:p>
          <a:p>
            <a:r>
              <a:rPr lang="en-IN" sz="18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Assessing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IN" sz="1800">
                <a:solidFill>
                  <a:srgbClr val="000000"/>
                </a:solidFill>
                <a:effectLst/>
                <a:latin typeface="Times New Roman"/>
                <a:ea typeface="Times New Roman" panose="02020603050405020304" pitchFamily="18" charset="0"/>
                <a:cs typeface="Times New Roman"/>
              </a:rPr>
              <a:t>This section, we will assess any issues the data may have</a:t>
            </a:r>
            <a:r>
              <a:rPr lang="en-IN">
                <a:solidFill>
                  <a:srgbClr val="000000"/>
                </a:solidFill>
                <a:latin typeface="Times New Roman"/>
                <a:ea typeface="Times New Roman" panose="02020603050405020304" pitchFamily="18" charset="0"/>
                <a:cs typeface="Times New Roman"/>
              </a:rPr>
              <a:t>:</a:t>
            </a:r>
            <a:endParaRPr lang="en-US" sz="1800">
              <a:effectLst/>
              <a:latin typeface="Times New Roman"/>
              <a:ea typeface="Calibri" panose="020F0502020204030204" pitchFamily="34" charset="0"/>
              <a:cs typeface="Times New Roman" panose="02020603050405020304" pitchFamily="18" charset="0"/>
            </a:endParaRPr>
          </a:p>
          <a:p>
            <a:endParaRPr lang="en-IN">
              <a:latin typeface="Times New Roman"/>
              <a:ea typeface="+mn-lt"/>
              <a:cs typeface="Times New Roman"/>
            </a:endParaRPr>
          </a:p>
          <a:p>
            <a:pPr marL="285750" indent="-285750">
              <a:buFont typeface="Wingdings"/>
              <a:buChar char="§"/>
            </a:pPr>
            <a:r>
              <a:rPr lang="en-US">
                <a:ea typeface="+mn-lt"/>
                <a:cs typeface="+mn-lt"/>
              </a:rPr>
              <a:t>Describe the data</a:t>
            </a:r>
          </a:p>
          <a:p>
            <a:pPr marL="285750" indent="-285750">
              <a:buFont typeface="Wingdings"/>
              <a:buChar char="§"/>
            </a:pPr>
            <a:r>
              <a:rPr lang="en-US">
                <a:ea typeface="+mn-lt"/>
                <a:cs typeface="+mn-lt"/>
              </a:rPr>
              <a:t>Checking if there are any duplicates</a:t>
            </a:r>
          </a:p>
          <a:p>
            <a:pPr marL="285750" indent="-285750">
              <a:buFont typeface="Wingdings"/>
              <a:buChar char="§"/>
            </a:pPr>
            <a:r>
              <a:rPr lang="en-US">
                <a:ea typeface="+mn-lt"/>
                <a:cs typeface="+mn-lt"/>
              </a:rPr>
              <a:t>Checking if there are any null</a:t>
            </a:r>
          </a:p>
          <a:p>
            <a:pPr marL="285750" indent="-285750">
              <a:buFont typeface="Wingdings"/>
              <a:buChar char="§"/>
            </a:pPr>
            <a:r>
              <a:rPr lang="en-US">
                <a:ea typeface="+mn-lt"/>
                <a:cs typeface="+mn-lt"/>
              </a:rPr>
              <a:t>Let's perform a basic visual analysis of the data. </a:t>
            </a:r>
          </a:p>
          <a:p>
            <a:pPr marL="285750" indent="-285750">
              <a:buFont typeface="Wingdings"/>
              <a:buChar char="§"/>
            </a:pPr>
            <a:endParaRPr lang="en-US">
              <a:cs typeface="Calibri" panose="020F0502020204030204"/>
            </a:endParaRPr>
          </a:p>
          <a:p>
            <a:endParaRPr lang="en-US"/>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4"/>
          <a:stretch>
            <a:fillRect/>
          </a:stretch>
        </p:blipFill>
        <p:spPr>
          <a:xfrm>
            <a:off x="11092542" y="19050"/>
            <a:ext cx="1099458" cy="82731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223283" y="6510163"/>
            <a:ext cx="36249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INFO 5709 </a:t>
            </a:r>
            <a:r>
              <a:rPr lang="en-US" sz="1200" b="1" i="0">
                <a:solidFill>
                  <a:schemeClr val="accent6"/>
                </a:solidFill>
                <a:effectLst/>
                <a:latin typeface="Calibri Light" panose="020F0302020204030204" pitchFamily="34" charset="0"/>
                <a:ea typeface="Calibri Light" panose="020F0302020204030204" pitchFamily="34" charset="0"/>
                <a:cs typeface="Calibri Light" panose="020F0302020204030204" pitchFamily="34" charset="0"/>
              </a:rPr>
              <a:t>Data Visualization and Communication</a:t>
            </a:r>
          </a:p>
          <a:p>
            <a:pPr algn="r"/>
            <a:endParaRPr lang="en-US" sz="1200">
              <a:solidFill>
                <a:srgbClr val="045C75"/>
              </a:solidFill>
              <a:cs typeface="Calibri"/>
            </a:endParaRPr>
          </a:p>
        </p:txBody>
      </p:sp>
      <p:pic>
        <p:nvPicPr>
          <p:cNvPr id="1026" name="Picture 2" descr="19 Fun Data Sets to Analyze and Level Up Your Portfolio">
            <a:extLst>
              <a:ext uri="{FF2B5EF4-FFF2-40B4-BE49-F238E27FC236}">
                <a16:creationId xmlns:a16="http://schemas.microsoft.com/office/drawing/2014/main" id="{78CB9A7D-347A-0E6D-A2E8-041DAA5324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5275" y="2245490"/>
            <a:ext cx="5331925" cy="364602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7B4D11BB-D2C2-4E42-0378-F86A1F6581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39752236"/>
      </p:ext>
    </p:extLst>
  </p:cSld>
  <p:clrMapOvr>
    <a:masterClrMapping/>
  </p:clrMapOvr>
  <mc:AlternateContent xmlns:mc="http://schemas.openxmlformats.org/markup-compatibility/2006">
    <mc:Choice xmlns:p14="http://schemas.microsoft.com/office/powerpoint/2010/main" Requires="p14">
      <p:transition spd="slow" p14:dur="2000" advTm="30613"/>
    </mc:Choice>
    <mc:Fallback>
      <p:transition spd="slow" advTm="30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42891-4A0A-40CD-FB04-AD0F2DDB2221}"/>
              </a:ext>
            </a:extLst>
          </p:cNvPr>
          <p:cNvSpPr txBox="1"/>
          <p:nvPr/>
        </p:nvSpPr>
        <p:spPr>
          <a:xfrm>
            <a:off x="3723788" y="496424"/>
            <a:ext cx="50605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nSpc>
                <a:spcPct val="100000"/>
              </a:lnSpc>
              <a:defRPr cap="all"/>
            </a:pPr>
            <a:r>
              <a:rPr lang="en-US" sz="4000" b="1"/>
              <a:t>Data Pre-Processing</a:t>
            </a: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597280"/>
            <a:ext cx="567402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mn-lt"/>
                <a:cs typeface="Calibri"/>
              </a:rPr>
              <a:t>Assessment &amp; </a:t>
            </a:r>
            <a:r>
              <a:rPr lang="en-US" b="1" err="1">
                <a:latin typeface="Calibri"/>
                <a:ea typeface="+mn-lt"/>
                <a:cs typeface="Calibri"/>
              </a:rPr>
              <a:t>Categorising</a:t>
            </a:r>
            <a:r>
              <a:rPr lang="en-US">
                <a:latin typeface="Calibri"/>
                <a:ea typeface="+mn-lt"/>
                <a:cs typeface="Calibri"/>
              </a:rPr>
              <a:t> :</a:t>
            </a:r>
            <a:endParaRPr lang="en-US" sz="1800">
              <a:effectLst/>
              <a:ea typeface="+mn-lt"/>
              <a:cs typeface="+mn-lt"/>
            </a:endParaRPr>
          </a:p>
          <a:p>
            <a:endParaRPr lang="en-US">
              <a:ea typeface="+mn-lt"/>
              <a:cs typeface="+mn-lt"/>
            </a:endParaRPr>
          </a:p>
          <a:p>
            <a:r>
              <a:rPr lang="en-US" b="1">
                <a:latin typeface="Calibri"/>
                <a:ea typeface="+mn-lt"/>
                <a:cs typeface="Calibri"/>
              </a:rPr>
              <a:t> </a:t>
            </a:r>
            <a:r>
              <a:rPr lang="en-US">
                <a:latin typeface="Calibri"/>
                <a:ea typeface="+mn-lt"/>
                <a:cs typeface="Calibri"/>
              </a:rPr>
              <a:t> </a:t>
            </a:r>
            <a:endParaRPr lang="en-US">
              <a:ea typeface="+mn-lt"/>
              <a:cs typeface="+mn-lt"/>
            </a:endParaRPr>
          </a:p>
          <a:p>
            <a:r>
              <a:rPr lang="en-US">
                <a:latin typeface="Calibri"/>
                <a:ea typeface="+mn-lt"/>
                <a:cs typeface="Calibri"/>
              </a:rPr>
              <a:t>1. Quality issue </a:t>
            </a:r>
            <a:endParaRPr lang="en-US">
              <a:ea typeface="+mn-lt"/>
              <a:cs typeface="+mn-lt"/>
            </a:endParaRPr>
          </a:p>
          <a:p>
            <a:pPr marL="285750" indent="-285750">
              <a:buFont typeface="Wingdings"/>
              <a:buChar char="§"/>
            </a:pPr>
            <a:r>
              <a:rPr lang="en-US">
                <a:latin typeface="Calibri"/>
                <a:ea typeface="Times New Roman" panose="02020603050405020304" pitchFamily="18" charset="0"/>
                <a:cs typeface="Calibri"/>
              </a:rPr>
              <a:t>Variable '</a:t>
            </a:r>
            <a:r>
              <a:rPr lang="en-US" err="1">
                <a:latin typeface="Calibri"/>
                <a:ea typeface="Times New Roman" panose="02020603050405020304" pitchFamily="18" charset="0"/>
                <a:cs typeface="Calibri"/>
              </a:rPr>
              <a:t>date_added</a:t>
            </a:r>
            <a:r>
              <a:rPr lang="en-US">
                <a:latin typeface="Calibri"/>
                <a:ea typeface="Times New Roman" panose="02020603050405020304" pitchFamily="18" charset="0"/>
                <a:cs typeface="Calibri"/>
              </a:rPr>
              <a:t>' has </a:t>
            </a:r>
            <a:r>
              <a:rPr lang="en-US" sz="1800">
                <a:effectLst/>
                <a:latin typeface="Calibri"/>
                <a:ea typeface="Times New Roman" panose="02020603050405020304" pitchFamily="18" charset="0"/>
                <a:cs typeface="Calibri"/>
              </a:rPr>
              <a:t>the </a:t>
            </a:r>
            <a:r>
              <a:rPr lang="en-US">
                <a:latin typeface="Calibri"/>
                <a:ea typeface="Times New Roman" panose="02020603050405020304" pitchFamily="18" charset="0"/>
                <a:cs typeface="Calibri"/>
              </a:rPr>
              <a:t>wrong data type.</a:t>
            </a:r>
            <a:endParaRPr lang="en-US">
              <a:ea typeface="+mn-lt"/>
              <a:cs typeface="+mn-lt"/>
            </a:endParaRPr>
          </a:p>
          <a:p>
            <a:r>
              <a:rPr lang="en-US">
                <a:latin typeface="Calibri"/>
                <a:ea typeface="Times New Roman" panose="02020603050405020304" pitchFamily="18" charset="0"/>
                <a:cs typeface="Calibri"/>
              </a:rPr>
              <a:t>2. Tidiness issue </a:t>
            </a:r>
            <a:endParaRPr lang="en-US">
              <a:ea typeface="+mn-lt"/>
              <a:cs typeface="+mn-lt"/>
            </a:endParaRPr>
          </a:p>
          <a:p>
            <a:pPr marL="285750" indent="-285750">
              <a:buFont typeface="Wingdings"/>
              <a:buChar char="§"/>
            </a:pPr>
            <a:r>
              <a:rPr lang="en-US">
                <a:latin typeface="Calibri"/>
                <a:ea typeface="Times New Roman" panose="02020603050405020304" pitchFamily="18" charset="0"/>
                <a:cs typeface="Calibri"/>
              </a:rPr>
              <a:t>The '</a:t>
            </a:r>
            <a:r>
              <a:rPr lang="en-US" err="1">
                <a:latin typeface="Calibri"/>
                <a:ea typeface="Times New Roman" panose="02020603050405020304" pitchFamily="18" charset="0"/>
                <a:cs typeface="Calibri"/>
              </a:rPr>
              <a:t>listed_in</a:t>
            </a:r>
            <a:r>
              <a:rPr lang="en-US">
                <a:latin typeface="Calibri"/>
                <a:ea typeface="Times New Roman" panose="02020603050405020304" pitchFamily="18" charset="0"/>
                <a:cs typeface="Calibri"/>
              </a:rPr>
              <a:t>' variable has several categories in </a:t>
            </a:r>
            <a:r>
              <a:rPr lang="en-US" sz="1800">
                <a:effectLst/>
                <a:latin typeface="Calibri"/>
                <a:ea typeface="Times New Roman" panose="02020603050405020304" pitchFamily="18" charset="0"/>
                <a:cs typeface="Calibri"/>
              </a:rPr>
              <a:t>a </a:t>
            </a:r>
            <a:r>
              <a:rPr lang="en-US">
                <a:latin typeface="Calibri"/>
                <a:ea typeface="Times New Roman" panose="02020603050405020304" pitchFamily="18" charset="0"/>
                <a:cs typeface="Calibri"/>
              </a:rPr>
              <a:t>single observation.</a:t>
            </a:r>
            <a:endParaRPr lang="en-US">
              <a:ea typeface="+mn-lt"/>
              <a:cs typeface="+mn-lt"/>
            </a:endParaRPr>
          </a:p>
          <a:p>
            <a:pPr marL="285750" indent="-285750">
              <a:buFont typeface="Wingdings"/>
              <a:buChar char="§"/>
            </a:pPr>
            <a:r>
              <a:rPr lang="en-US">
                <a:latin typeface="Calibri"/>
                <a:ea typeface="Times New Roman" panose="02020603050405020304" pitchFamily="18" charset="0"/>
                <a:cs typeface="Calibri"/>
              </a:rPr>
              <a:t>There are two types of observations, TV shows </a:t>
            </a:r>
            <a:r>
              <a:rPr lang="en-US" sz="1800">
                <a:effectLst/>
                <a:latin typeface="Calibri"/>
                <a:ea typeface="Times New Roman" panose="02020603050405020304" pitchFamily="18" charset="0"/>
                <a:cs typeface="Calibri"/>
              </a:rPr>
              <a:t>and</a:t>
            </a:r>
            <a:r>
              <a:rPr lang="en-US">
                <a:latin typeface="Calibri"/>
                <a:ea typeface="Times New Roman" panose="02020603050405020304" pitchFamily="18" charset="0"/>
                <a:cs typeface="Calibri"/>
              </a:rPr>
              <a:t> movies</a:t>
            </a:r>
            <a:r>
              <a:rPr lang="en-US" sz="1800">
                <a:effectLst/>
                <a:latin typeface="Calibri"/>
                <a:ea typeface="Times New Roman" panose="02020603050405020304" pitchFamily="18" charset="0"/>
                <a:cs typeface="Calibri"/>
              </a:rPr>
              <a:t>.</a:t>
            </a:r>
            <a:endParaRPr lang="en-US">
              <a:latin typeface="Calibri"/>
              <a:ea typeface="+mn-lt"/>
              <a:cs typeface="Calibri"/>
            </a:endParaRPr>
          </a:p>
          <a:p>
            <a:pPr marL="285750" marR="0" indent="-285750">
              <a:spcBef>
                <a:spcPts val="0"/>
              </a:spcBef>
              <a:spcAft>
                <a:spcPts val="0"/>
              </a:spcAft>
              <a:buFont typeface="Wingdings"/>
              <a:buChar char="§"/>
            </a:pPr>
            <a:endParaRPr lang="en-US" sz="1800">
              <a:effectLst/>
              <a:ea typeface="+mn-lt"/>
              <a:cs typeface="+mn-lt"/>
            </a:endParaRPr>
          </a:p>
          <a:p>
            <a:r>
              <a:rPr lang="en-US" b="1">
                <a:ea typeface="+mn-lt"/>
                <a:cs typeface="+mn-lt"/>
              </a:rPr>
              <a:t>Cleaning:</a:t>
            </a:r>
            <a:r>
              <a:rPr lang="en-US">
                <a:ea typeface="+mn-lt"/>
                <a:cs typeface="+mn-lt"/>
              </a:rPr>
              <a:t> </a:t>
            </a:r>
          </a:p>
          <a:p>
            <a:r>
              <a:rPr lang="en-US">
                <a:ea typeface="+mn-lt"/>
                <a:cs typeface="+mn-lt"/>
              </a:rPr>
              <a:t>In this section of the report we will solve the quality and tidiness issues mentioned in the assessment. </a:t>
            </a:r>
          </a:p>
          <a:p>
            <a:endParaRPr lang="en-US">
              <a:cs typeface="Calibri" panose="020F0502020204030204"/>
            </a:endParaRPr>
          </a:p>
          <a:p>
            <a:endParaRPr lang="en-IN" b="1">
              <a:latin typeface="Times New Roman"/>
              <a:ea typeface="+mn-lt"/>
              <a:cs typeface="Times New Roman"/>
            </a:endParaRPr>
          </a:p>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4"/>
          <a:stretch>
            <a:fillRect/>
          </a:stretch>
        </p:blipFill>
        <p:spPr>
          <a:xfrm>
            <a:off x="11092542" y="19050"/>
            <a:ext cx="1099458" cy="82731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223283" y="6510163"/>
            <a:ext cx="36249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INFO 5709 </a:t>
            </a:r>
            <a:r>
              <a:rPr lang="en-US" sz="1200" b="1" i="0">
                <a:solidFill>
                  <a:schemeClr val="accent6"/>
                </a:solidFill>
                <a:effectLst/>
                <a:latin typeface="Calibri Light" panose="020F0302020204030204" pitchFamily="34" charset="0"/>
                <a:ea typeface="Calibri Light" panose="020F0302020204030204" pitchFamily="34" charset="0"/>
                <a:cs typeface="Calibri Light" panose="020F0302020204030204" pitchFamily="34" charset="0"/>
              </a:rPr>
              <a:t>Data Visualization and Communication</a:t>
            </a:r>
          </a:p>
          <a:p>
            <a:pPr algn="r"/>
            <a:endParaRPr lang="en-US" sz="1200">
              <a:solidFill>
                <a:srgbClr val="045C75"/>
              </a:solidFill>
              <a:cs typeface="Calibri"/>
            </a:endParaRPr>
          </a:p>
        </p:txBody>
      </p:sp>
      <p:pic>
        <p:nvPicPr>
          <p:cNvPr id="1026" name="Picture 2" descr="19 Fun Data Sets to Analyze and Level Up Your Portfolio">
            <a:extLst>
              <a:ext uri="{FF2B5EF4-FFF2-40B4-BE49-F238E27FC236}">
                <a16:creationId xmlns:a16="http://schemas.microsoft.com/office/drawing/2014/main" id="{78CB9A7D-347A-0E6D-A2E8-041DAA5324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5275" y="2245490"/>
            <a:ext cx="5331925" cy="364602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09BD07C9-6248-E755-9546-79EAFA93EB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54676803"/>
      </p:ext>
    </p:extLst>
  </p:cSld>
  <p:clrMapOvr>
    <a:masterClrMapping/>
  </p:clrMapOvr>
  <mc:AlternateContent xmlns:mc="http://schemas.openxmlformats.org/markup-compatibility/2006">
    <mc:Choice xmlns:p14="http://schemas.microsoft.com/office/powerpoint/2010/main" Requires="p14">
      <p:transition spd="slow" p14:dur="2000" advTm="32706"/>
    </mc:Choice>
    <mc:Fallback>
      <p:transition spd="slow" advTm="32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42891-4A0A-40CD-FB04-AD0F2DDB2221}"/>
              </a:ext>
            </a:extLst>
          </p:cNvPr>
          <p:cNvSpPr txBox="1"/>
          <p:nvPr/>
        </p:nvSpPr>
        <p:spPr>
          <a:xfrm>
            <a:off x="3723788" y="496424"/>
            <a:ext cx="50605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nSpc>
                <a:spcPct val="100000"/>
              </a:lnSpc>
              <a:defRPr cap="all"/>
            </a:pPr>
            <a:r>
              <a:rPr lang="en-US" sz="4000" b="1"/>
              <a:t>Data Pre-Processing</a:t>
            </a:r>
          </a:p>
        </p:txBody>
      </p:sp>
      <p:sp>
        <p:nvSpPr>
          <p:cNvPr id="6" name="TextBox 5">
            <a:extLst>
              <a:ext uri="{FF2B5EF4-FFF2-40B4-BE49-F238E27FC236}">
                <a16:creationId xmlns:a16="http://schemas.microsoft.com/office/drawing/2014/main" id="{EDBCA09D-FF6B-0977-102C-44068873DA0A}"/>
              </a:ext>
            </a:extLst>
          </p:cNvPr>
          <p:cNvSpPr txBox="1"/>
          <p:nvPr/>
        </p:nvSpPr>
        <p:spPr>
          <a:xfrm>
            <a:off x="591068" y="1199715"/>
            <a:ext cx="6292454"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a:t>
            </a:r>
            <a:r>
              <a:rPr lang="en-US" b="1" err="1">
                <a:ea typeface="+mn-lt"/>
                <a:cs typeface="+mn-lt"/>
              </a:rPr>
              <a:t>date_added</a:t>
            </a:r>
            <a:r>
              <a:rPr lang="en-US" b="1">
                <a:ea typeface="+mn-lt"/>
                <a:cs typeface="+mn-lt"/>
              </a:rPr>
              <a:t>' variable has wrong data type</a:t>
            </a:r>
            <a:r>
              <a:rPr lang="en-US">
                <a:ea typeface="+mn-lt"/>
                <a:cs typeface="+mn-lt"/>
              </a:rPr>
              <a:t> </a:t>
            </a:r>
            <a:endParaRPr lang="en-US"/>
          </a:p>
          <a:p>
            <a:endParaRPr lang="en-US" b="1"/>
          </a:p>
          <a:p>
            <a:r>
              <a:rPr lang="en-US">
                <a:ea typeface="+mn-lt"/>
                <a:cs typeface="+mn-lt"/>
              </a:rPr>
              <a:t>The variable '</a:t>
            </a:r>
            <a:r>
              <a:rPr lang="en-US" err="1">
                <a:ea typeface="+mn-lt"/>
                <a:cs typeface="+mn-lt"/>
              </a:rPr>
              <a:t>date_added</a:t>
            </a:r>
            <a:r>
              <a:rPr lang="en-US">
                <a:ea typeface="+mn-lt"/>
                <a:cs typeface="+mn-lt"/>
              </a:rPr>
              <a:t>' has been </a:t>
            </a:r>
            <a:r>
              <a:rPr lang="en-US" err="1">
                <a:ea typeface="+mn-lt"/>
                <a:cs typeface="+mn-lt"/>
              </a:rPr>
              <a:t>categorised</a:t>
            </a:r>
            <a:r>
              <a:rPr lang="en-US">
                <a:ea typeface="+mn-lt"/>
                <a:cs typeface="+mn-lt"/>
              </a:rPr>
              <a:t> as an object (string), the most appropriate type of data for this variable would be datetime also creating the day , year, month of the date added for future analysis </a:t>
            </a:r>
            <a:endParaRPr lang="en-US" sz="1800">
              <a:effectLst/>
              <a:ea typeface="+mn-lt"/>
              <a:cs typeface="+mn-lt"/>
            </a:endParaRPr>
          </a:p>
          <a:p>
            <a:endParaRPr lang="en-US">
              <a:cs typeface="Calibri" panose="020F0502020204030204"/>
            </a:endParaRPr>
          </a:p>
          <a:p>
            <a:r>
              <a:rPr lang="en-US" b="1">
                <a:ea typeface="+mn-lt"/>
                <a:cs typeface="+mn-lt"/>
              </a:rPr>
              <a:t>'</a:t>
            </a:r>
            <a:r>
              <a:rPr lang="en-US" b="1" err="1">
                <a:ea typeface="+mn-lt"/>
                <a:cs typeface="+mn-lt"/>
              </a:rPr>
              <a:t>listed_in</a:t>
            </a:r>
            <a:r>
              <a:rPr lang="en-US" b="1">
                <a:ea typeface="+mn-lt"/>
                <a:cs typeface="+mn-lt"/>
              </a:rPr>
              <a:t>' variable has several variables</a:t>
            </a:r>
            <a:r>
              <a:rPr lang="en-US">
                <a:ea typeface="+mn-lt"/>
                <a:cs typeface="+mn-lt"/>
              </a:rPr>
              <a:t> </a:t>
            </a:r>
            <a:endParaRPr lang="en-US"/>
          </a:p>
          <a:p>
            <a:endParaRPr lang="en-US">
              <a:cs typeface="Calibri"/>
            </a:endParaRPr>
          </a:p>
          <a:p>
            <a:r>
              <a:rPr lang="en-US">
                <a:ea typeface="+mn-lt"/>
                <a:cs typeface="+mn-lt"/>
              </a:rPr>
              <a:t>The '</a:t>
            </a:r>
            <a:r>
              <a:rPr lang="en-US" err="1">
                <a:ea typeface="+mn-lt"/>
                <a:cs typeface="+mn-lt"/>
              </a:rPr>
              <a:t>listed_in</a:t>
            </a:r>
            <a:r>
              <a:rPr lang="en-US">
                <a:ea typeface="+mn-lt"/>
                <a:cs typeface="+mn-lt"/>
              </a:rPr>
              <a:t>' variable can have several categories per media, we would like to create new variables to be able to extract this and correctly filter the data. We will assume that the first category would be the 'main' category of the movie. </a:t>
            </a:r>
            <a:endParaRPr lang="en-US"/>
          </a:p>
          <a:p>
            <a:endParaRPr lang="en-US">
              <a:ea typeface="+mn-lt"/>
              <a:cs typeface="+mn-lt"/>
            </a:endParaRPr>
          </a:p>
          <a:p>
            <a:r>
              <a:rPr lang="en-US" b="1">
                <a:ea typeface="+mn-lt"/>
                <a:cs typeface="+mn-lt"/>
              </a:rPr>
              <a:t>Two different observation on a single dataset</a:t>
            </a:r>
            <a:r>
              <a:rPr lang="en-US">
                <a:ea typeface="+mn-lt"/>
                <a:cs typeface="+mn-lt"/>
              </a:rPr>
              <a:t> </a:t>
            </a:r>
            <a:endParaRPr lang="en-US"/>
          </a:p>
          <a:p>
            <a:endParaRPr lang="en-US">
              <a:cs typeface="Calibri"/>
            </a:endParaRPr>
          </a:p>
          <a:p>
            <a:r>
              <a:rPr lang="en-US">
                <a:ea typeface="+mn-lt"/>
                <a:cs typeface="+mn-lt"/>
              </a:rPr>
              <a:t>There are two different types of observations in a single data set: TV Shows and Movies. The solution would be to split the dataset into two. </a:t>
            </a:r>
            <a:endParaRPr lang="en-US"/>
          </a:p>
          <a:p>
            <a:endParaRPr lang="en-US">
              <a:ea typeface="+mn-lt"/>
              <a:cs typeface="+mn-lt"/>
            </a:endParaRPr>
          </a:p>
          <a:p>
            <a:endParaRPr lang="en-IN" b="1">
              <a:latin typeface="Times New Roman"/>
              <a:ea typeface="+mn-lt"/>
              <a:cs typeface="Times New Roman"/>
            </a:endParaRPr>
          </a:p>
          <a:p>
            <a:endParaRPr lang="en-US">
              <a:ea typeface="+mn-lt"/>
              <a:cs typeface="+mn-lt"/>
            </a:endParaRPr>
          </a:p>
        </p:txBody>
      </p:sp>
      <p:pic>
        <p:nvPicPr>
          <p:cNvPr id="9" name="Picture 10" descr="Logo, company name&#10;&#10;Description automatically generated">
            <a:extLst>
              <a:ext uri="{FF2B5EF4-FFF2-40B4-BE49-F238E27FC236}">
                <a16:creationId xmlns:a16="http://schemas.microsoft.com/office/drawing/2014/main" id="{59EB91FF-BC5D-95B7-08C1-0C01BA884D47}"/>
              </a:ext>
            </a:extLst>
          </p:cNvPr>
          <p:cNvPicPr>
            <a:picLocks noChangeAspect="1"/>
          </p:cNvPicPr>
          <p:nvPr/>
        </p:nvPicPr>
        <p:blipFill>
          <a:blip r:embed="rId4"/>
          <a:stretch>
            <a:fillRect/>
          </a:stretch>
        </p:blipFill>
        <p:spPr>
          <a:xfrm>
            <a:off x="11092542" y="19050"/>
            <a:ext cx="1099458" cy="827315"/>
          </a:xfrm>
          <a:prstGeom prst="rect">
            <a:avLst/>
          </a:prstGeom>
        </p:spPr>
      </p:pic>
      <p:sp>
        <p:nvSpPr>
          <p:cNvPr id="3" name="TextBox 2">
            <a:extLst>
              <a:ext uri="{FF2B5EF4-FFF2-40B4-BE49-F238E27FC236}">
                <a16:creationId xmlns:a16="http://schemas.microsoft.com/office/drawing/2014/main" id="{72B0BD62-C695-6603-39AA-F330BAA84343}"/>
              </a:ext>
            </a:extLst>
          </p:cNvPr>
          <p:cNvSpPr txBox="1"/>
          <p:nvPr/>
        </p:nvSpPr>
        <p:spPr>
          <a:xfrm>
            <a:off x="-223283" y="6510163"/>
            <a:ext cx="36249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b="1">
                <a:solidFill>
                  <a:schemeClr val="accent6"/>
                </a:solidFill>
                <a:latin typeface="Calibri Light" panose="020F0302020204030204" pitchFamily="34" charset="0"/>
                <a:ea typeface="Calibri Light" panose="020F0302020204030204" pitchFamily="34" charset="0"/>
                <a:cs typeface="Calibri Light" panose="020F0302020204030204" pitchFamily="34" charset="0"/>
              </a:rPr>
              <a:t>INFO 5709 </a:t>
            </a:r>
            <a:r>
              <a:rPr lang="en-US" sz="1200" b="1" i="0">
                <a:solidFill>
                  <a:schemeClr val="accent6"/>
                </a:solidFill>
                <a:effectLst/>
                <a:latin typeface="Calibri Light" panose="020F0302020204030204" pitchFamily="34" charset="0"/>
                <a:ea typeface="Calibri Light" panose="020F0302020204030204" pitchFamily="34" charset="0"/>
                <a:cs typeface="Calibri Light" panose="020F0302020204030204" pitchFamily="34" charset="0"/>
              </a:rPr>
              <a:t>Data Visualization and Communication</a:t>
            </a:r>
          </a:p>
          <a:p>
            <a:pPr algn="r"/>
            <a:endParaRPr lang="en-US" sz="1200">
              <a:solidFill>
                <a:srgbClr val="045C75"/>
              </a:solidFill>
              <a:cs typeface="Calibri"/>
            </a:endParaRPr>
          </a:p>
        </p:txBody>
      </p:sp>
      <p:pic>
        <p:nvPicPr>
          <p:cNvPr id="1026" name="Picture 2" descr="19 Fun Data Sets to Analyze and Level Up Your Portfolio">
            <a:extLst>
              <a:ext uri="{FF2B5EF4-FFF2-40B4-BE49-F238E27FC236}">
                <a16:creationId xmlns:a16="http://schemas.microsoft.com/office/drawing/2014/main" id="{78CB9A7D-347A-0E6D-A2E8-041DAA5324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0579" y="2245490"/>
            <a:ext cx="4746621" cy="364602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14AFDD0C-186B-2791-3775-B5CC285DF8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3333467"/>
      </p:ext>
    </p:extLst>
  </p:cSld>
  <p:clrMapOvr>
    <a:masterClrMapping/>
  </p:clrMapOvr>
  <mc:AlternateContent xmlns:mc="http://schemas.openxmlformats.org/markup-compatibility/2006">
    <mc:Choice xmlns:p14="http://schemas.microsoft.com/office/powerpoint/2010/main" Requires="p14">
      <p:transition spd="slow" p14:dur="2000" advTm="31038"/>
    </mc:Choice>
    <mc:Fallback>
      <p:transition spd="slow" advTm="31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1222</Words>
  <Application>Microsoft Office PowerPoint</Application>
  <PresentationFormat>Widescreen</PresentationFormat>
  <Paragraphs>143</Paragraphs>
  <Slides>24</Slides>
  <Notes>1</Notes>
  <HiddenSlides>0</HiddenSlides>
  <MMClips>24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Calibri</vt:lpstr>
      <vt:lpstr>Calibri Light</vt:lpstr>
      <vt:lpstr>Symbol</vt:lpstr>
      <vt:lpstr>Times New Roman</vt:lpstr>
      <vt:lpstr>Wingdings</vt:lpstr>
      <vt:lpstr>Office Theme</vt:lpstr>
      <vt:lpstr>office theme</vt:lpstr>
      <vt:lpstr>PowerPoint Presentation</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Dronavalli, Sri Chandra</dc:creator>
  <cp:lastModifiedBy>Dronavalli, Sri Chandra</cp:lastModifiedBy>
  <cp:revision>50</cp:revision>
  <dcterms:created xsi:type="dcterms:W3CDTF">2022-12-13T02:07:05Z</dcterms:created>
  <dcterms:modified xsi:type="dcterms:W3CDTF">2022-12-14T19:06:03Z</dcterms:modified>
</cp:coreProperties>
</file>